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3" r:id="rId11"/>
    <p:sldId id="264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3" r:id="rId27"/>
    <p:sldId id="290" r:id="rId28"/>
    <p:sldId id="291" r:id="rId29"/>
    <p:sldId id="292" r:id="rId30"/>
    <p:sldId id="285" r:id="rId31"/>
    <p:sldId id="293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284" r:id="rId53"/>
    <p:sldId id="318" r:id="rId54"/>
    <p:sldId id="320" r:id="rId55"/>
    <p:sldId id="319" r:id="rId56"/>
    <p:sldId id="321" r:id="rId57"/>
    <p:sldId id="322" r:id="rId58"/>
    <p:sldId id="323" r:id="rId59"/>
    <p:sldId id="324" r:id="rId60"/>
    <p:sldId id="325" r:id="rId61"/>
    <p:sldId id="326" r:id="rId62"/>
    <p:sldId id="327" r:id="rId63"/>
    <p:sldId id="281" r:id="rId64"/>
    <p:sldId id="282" r:id="rId65"/>
  </p:sldIdLst>
  <p:sldSz cx="18288000" cy="10287000"/>
  <p:notesSz cx="6858000" cy="9144000"/>
  <p:embeddedFontLst>
    <p:embeddedFont>
      <p:font typeface="윤고딕" panose="020B0503000000000000" pitchFamily="34" charset="-127"/>
      <p:regular r:id="rId67"/>
    </p:embeddedFont>
    <p:embeddedFont>
      <p:font typeface="윤고딕 Bold" panose="020B0803000000000000" pitchFamily="34" charset="-127"/>
      <p:regular r:id="rId68"/>
    </p:embeddedFont>
    <p:embeddedFont>
      <p:font typeface="윤고딕 Light" panose="020B0503000000000000" pitchFamily="34" charset="-127"/>
      <p:regular r:id="rId69"/>
    </p:embeddedFont>
    <p:embeddedFont>
      <p:font typeface="맑은 고딕" panose="020B0503020000020004" pitchFamily="34" charset="-127"/>
      <p:regular r:id="rId70"/>
      <p:bold r:id="rId71"/>
    </p:embeddedFont>
    <p:embeddedFont>
      <p:font typeface="맑은 고딕" panose="020B0503020000020004" pitchFamily="34" charset="-127"/>
      <p:regular r:id="rId70"/>
      <p:bold r:id="rId71"/>
    </p:embeddedFont>
    <p:embeddedFont>
      <p:font typeface="Beautifully Delicious Script" pitchFamily="2" charset="0"/>
      <p:regular r:id="rId72"/>
    </p:embeddedFont>
    <p:embeddedFont>
      <p:font typeface="Garet Light" pitchFamily="2" charset="0"/>
      <p:regular r:id="rId73"/>
    </p:embeddedFont>
    <p:embeddedFont>
      <p:font typeface="Gill Sans Ultra Bold Condensed" panose="020B0A06020104020203" pitchFamily="34" charset="0"/>
      <p:regular r:id="rId74"/>
    </p:embeddedFont>
    <p:embeddedFont>
      <p:font typeface="Glacial Indifference" pitchFamily="2" charset="0"/>
      <p:regular r:id="rId7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6A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09" autoAdjust="0"/>
    <p:restoredTop sz="94656" autoAdjust="0"/>
  </p:normalViewPr>
  <p:slideViewPr>
    <p:cSldViewPr>
      <p:cViewPr>
        <p:scale>
          <a:sx n="58" d="100"/>
          <a:sy n="58" d="100"/>
        </p:scale>
        <p:origin x="1168" y="6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74" Type="http://schemas.openxmlformats.org/officeDocument/2006/relationships/font" Target="fonts/font8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7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34A452-8610-F84F-9097-E09455509740}" type="datetimeFigureOut">
              <a:rPr kumimoji="1" lang="ko-KR" altLang="en-US" smtClean="0"/>
              <a:t>2024. 10. 24.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924572-F5BC-F04C-8873-85753E6C024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35207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fa0c3f35e3_17_89:notes"/>
          <p:cNvSpPr txBox="1"/>
          <p:nvPr/>
        </p:nvSpPr>
        <p:spPr>
          <a:xfrm>
            <a:off x="3883899" y="8684983"/>
            <a:ext cx="2972503" cy="45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Times New Roman"/>
              <a:buNone/>
            </a:pPr>
            <a:fld id="{00000000-1234-1234-1234-123412341234}" type="slidenum">
              <a:rPr lang="en" sz="1200" b="1" i="0" u="none">
                <a:solidFill>
                  <a:srgbClr val="0033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27</a:t>
            </a:fld>
            <a:endParaRPr/>
          </a:p>
        </p:txBody>
      </p:sp>
      <p:sp>
        <p:nvSpPr>
          <p:cNvPr id="141" name="Google Shape;141;g2fa0c3f35e3_17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2" name="Google Shape;142;g2fa0c3f35e3_17_89:notes"/>
          <p:cNvSpPr txBox="1">
            <a:spLocks noGrp="1"/>
          </p:cNvSpPr>
          <p:nvPr>
            <p:ph type="body" idx="1"/>
          </p:nvPr>
        </p:nvSpPr>
        <p:spPr>
          <a:xfrm>
            <a:off x="685962" y="4343222"/>
            <a:ext cx="5486088" cy="411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7394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fa0c3f35e3_17_732:notes"/>
          <p:cNvSpPr txBox="1"/>
          <p:nvPr/>
        </p:nvSpPr>
        <p:spPr>
          <a:xfrm>
            <a:off x="3883899" y="8684983"/>
            <a:ext cx="2972503" cy="45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Times New Roman"/>
              <a:buNone/>
            </a:pPr>
            <a:fld id="{00000000-1234-1234-1234-123412341234}" type="slidenum">
              <a:rPr lang="en" sz="1200" b="1" i="0" u="none">
                <a:solidFill>
                  <a:srgbClr val="0033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36</a:t>
            </a:fld>
            <a:endParaRPr/>
          </a:p>
        </p:txBody>
      </p:sp>
      <p:sp>
        <p:nvSpPr>
          <p:cNvPr id="682" name="Google Shape;682;g2fa0c3f35e3_17_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3" name="Google Shape;683;g2fa0c3f35e3_17_732:notes"/>
          <p:cNvSpPr txBox="1">
            <a:spLocks noGrp="1"/>
          </p:cNvSpPr>
          <p:nvPr>
            <p:ph type="body" idx="1"/>
          </p:nvPr>
        </p:nvSpPr>
        <p:spPr>
          <a:xfrm>
            <a:off x="685962" y="4343222"/>
            <a:ext cx="5486088" cy="411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294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2fa0c3f35e3_17_826:notes"/>
          <p:cNvSpPr txBox="1"/>
          <p:nvPr/>
        </p:nvSpPr>
        <p:spPr>
          <a:xfrm>
            <a:off x="3883899" y="8684983"/>
            <a:ext cx="2972503" cy="45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Times New Roman"/>
              <a:buNone/>
            </a:pPr>
            <a:fld id="{00000000-1234-1234-1234-123412341234}" type="slidenum">
              <a:rPr lang="en" sz="1200" b="1" i="0" u="none">
                <a:solidFill>
                  <a:srgbClr val="0033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37</a:t>
            </a:fld>
            <a:endParaRPr/>
          </a:p>
        </p:txBody>
      </p:sp>
      <p:sp>
        <p:nvSpPr>
          <p:cNvPr id="777" name="Google Shape;777;g2fa0c3f35e3_17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8" name="Google Shape;778;g2fa0c3f35e3_17_826:notes"/>
          <p:cNvSpPr txBox="1">
            <a:spLocks noGrp="1"/>
          </p:cNvSpPr>
          <p:nvPr>
            <p:ph type="body" idx="1"/>
          </p:nvPr>
        </p:nvSpPr>
        <p:spPr>
          <a:xfrm>
            <a:off x="685962" y="4343222"/>
            <a:ext cx="5486088" cy="411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7594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30aeb1c8aaf_0_677:notes"/>
          <p:cNvSpPr txBox="1"/>
          <p:nvPr/>
        </p:nvSpPr>
        <p:spPr>
          <a:xfrm>
            <a:off x="3883899" y="8684983"/>
            <a:ext cx="29724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Times New Roman"/>
              <a:buNone/>
            </a:pPr>
            <a:fld id="{00000000-1234-1234-1234-123412341234}" type="slidenum">
              <a:rPr lang="en" sz="1200" b="1" i="0" u="none">
                <a:solidFill>
                  <a:srgbClr val="0033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38</a:t>
            </a:fld>
            <a:endParaRPr/>
          </a:p>
        </p:txBody>
      </p:sp>
      <p:sp>
        <p:nvSpPr>
          <p:cNvPr id="872" name="Google Shape;872;g30aeb1c8aaf_0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3" name="Google Shape;873;g30aeb1c8aaf_0_677:notes"/>
          <p:cNvSpPr txBox="1">
            <a:spLocks noGrp="1"/>
          </p:cNvSpPr>
          <p:nvPr>
            <p:ph type="body" idx="1"/>
          </p:nvPr>
        </p:nvSpPr>
        <p:spPr>
          <a:xfrm>
            <a:off x="685962" y="4343222"/>
            <a:ext cx="5486100" cy="41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8446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2fa0c3f35e3_17_920:notes"/>
          <p:cNvSpPr txBox="1"/>
          <p:nvPr/>
        </p:nvSpPr>
        <p:spPr>
          <a:xfrm>
            <a:off x="3883899" y="8684983"/>
            <a:ext cx="2972503" cy="45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Times New Roman"/>
              <a:buNone/>
            </a:pPr>
            <a:fld id="{00000000-1234-1234-1234-123412341234}" type="slidenum">
              <a:rPr lang="en" sz="1200" b="1" i="0" u="none">
                <a:solidFill>
                  <a:srgbClr val="0033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39</a:t>
            </a:fld>
            <a:endParaRPr/>
          </a:p>
        </p:txBody>
      </p:sp>
      <p:sp>
        <p:nvSpPr>
          <p:cNvPr id="967" name="Google Shape;967;g2fa0c3f35e3_17_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8" name="Google Shape;968;g2fa0c3f35e3_17_920:notes"/>
          <p:cNvSpPr txBox="1">
            <a:spLocks noGrp="1"/>
          </p:cNvSpPr>
          <p:nvPr>
            <p:ph type="body" idx="1"/>
          </p:nvPr>
        </p:nvSpPr>
        <p:spPr>
          <a:xfrm>
            <a:off x="685962" y="4343222"/>
            <a:ext cx="5486088" cy="411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790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2fa0c3f35e3_17_983:notes"/>
          <p:cNvSpPr txBox="1"/>
          <p:nvPr/>
        </p:nvSpPr>
        <p:spPr>
          <a:xfrm>
            <a:off x="3883899" y="8684983"/>
            <a:ext cx="2972503" cy="45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Times New Roman"/>
              <a:buNone/>
            </a:pPr>
            <a:fld id="{00000000-1234-1234-1234-123412341234}" type="slidenum">
              <a:rPr lang="en" sz="1200" b="1" i="0" u="none">
                <a:solidFill>
                  <a:srgbClr val="0033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40</a:t>
            </a:fld>
            <a:endParaRPr/>
          </a:p>
        </p:txBody>
      </p:sp>
      <p:sp>
        <p:nvSpPr>
          <p:cNvPr id="1034" name="Google Shape;1034;g2fa0c3f35e3_17_9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35" name="Google Shape;1035;g2fa0c3f35e3_17_983:notes"/>
          <p:cNvSpPr txBox="1">
            <a:spLocks noGrp="1"/>
          </p:cNvSpPr>
          <p:nvPr>
            <p:ph type="body" idx="1"/>
          </p:nvPr>
        </p:nvSpPr>
        <p:spPr>
          <a:xfrm>
            <a:off x="685962" y="4343222"/>
            <a:ext cx="5486088" cy="411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8731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2fa0c3f35e3_17_1024:notes"/>
          <p:cNvSpPr txBox="1"/>
          <p:nvPr/>
        </p:nvSpPr>
        <p:spPr>
          <a:xfrm>
            <a:off x="3883899" y="8684983"/>
            <a:ext cx="2972503" cy="45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Times New Roman"/>
              <a:buNone/>
            </a:pPr>
            <a:fld id="{00000000-1234-1234-1234-123412341234}" type="slidenum">
              <a:rPr lang="en" sz="1200" b="1" i="0" u="none">
                <a:solidFill>
                  <a:srgbClr val="0033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41</a:t>
            </a:fld>
            <a:endParaRPr/>
          </a:p>
        </p:txBody>
      </p:sp>
      <p:sp>
        <p:nvSpPr>
          <p:cNvPr id="1068" name="Google Shape;1068;g2fa0c3f35e3_17_1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69" name="Google Shape;1069;g2fa0c3f35e3_17_1024:notes"/>
          <p:cNvSpPr txBox="1">
            <a:spLocks noGrp="1"/>
          </p:cNvSpPr>
          <p:nvPr>
            <p:ph type="body" idx="1"/>
          </p:nvPr>
        </p:nvSpPr>
        <p:spPr>
          <a:xfrm>
            <a:off x="685962" y="4343222"/>
            <a:ext cx="5486088" cy="411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6349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2fa0c3f35e3_17_1071:notes"/>
          <p:cNvSpPr txBox="1"/>
          <p:nvPr/>
        </p:nvSpPr>
        <p:spPr>
          <a:xfrm>
            <a:off x="3883899" y="8684983"/>
            <a:ext cx="2972503" cy="45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Times New Roman"/>
              <a:buNone/>
            </a:pPr>
            <a:fld id="{00000000-1234-1234-1234-123412341234}" type="slidenum">
              <a:rPr lang="en" sz="1200" b="1" i="0" u="none">
                <a:solidFill>
                  <a:srgbClr val="0033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42</a:t>
            </a:fld>
            <a:endParaRPr/>
          </a:p>
        </p:txBody>
      </p:sp>
      <p:sp>
        <p:nvSpPr>
          <p:cNvPr id="1105" name="Google Shape;1105;g2fa0c3f35e3_17_10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06" name="Google Shape;1106;g2fa0c3f35e3_17_1071:notes"/>
          <p:cNvSpPr txBox="1">
            <a:spLocks noGrp="1"/>
          </p:cNvSpPr>
          <p:nvPr>
            <p:ph type="body" idx="1"/>
          </p:nvPr>
        </p:nvSpPr>
        <p:spPr>
          <a:xfrm>
            <a:off x="685962" y="4343222"/>
            <a:ext cx="5486088" cy="411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86060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2fa0c3f35e3_17_1114:notes"/>
          <p:cNvSpPr txBox="1"/>
          <p:nvPr/>
        </p:nvSpPr>
        <p:spPr>
          <a:xfrm>
            <a:off x="3883899" y="8684983"/>
            <a:ext cx="2972503" cy="45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Times New Roman"/>
              <a:buNone/>
            </a:pPr>
            <a:fld id="{00000000-1234-1234-1234-123412341234}" type="slidenum">
              <a:rPr lang="en" sz="1200" b="1" i="0" u="none">
                <a:solidFill>
                  <a:srgbClr val="0033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43</a:t>
            </a:fld>
            <a:endParaRPr/>
          </a:p>
        </p:txBody>
      </p:sp>
      <p:sp>
        <p:nvSpPr>
          <p:cNvPr id="1137" name="Google Shape;1137;g2fa0c3f35e3_17_1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38" name="Google Shape;1138;g2fa0c3f35e3_17_1114:notes"/>
          <p:cNvSpPr txBox="1">
            <a:spLocks noGrp="1"/>
          </p:cNvSpPr>
          <p:nvPr>
            <p:ph type="body" idx="1"/>
          </p:nvPr>
        </p:nvSpPr>
        <p:spPr>
          <a:xfrm>
            <a:off x="685962" y="4343222"/>
            <a:ext cx="5486088" cy="411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86494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2fa0c3f35e3_17_1163:notes"/>
          <p:cNvSpPr txBox="1"/>
          <p:nvPr/>
        </p:nvSpPr>
        <p:spPr>
          <a:xfrm>
            <a:off x="3883899" y="8684983"/>
            <a:ext cx="2972503" cy="45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Times New Roman"/>
              <a:buNone/>
            </a:pPr>
            <a:fld id="{00000000-1234-1234-1234-123412341234}" type="slidenum">
              <a:rPr lang="en" sz="1200" b="1" i="0" u="none">
                <a:solidFill>
                  <a:srgbClr val="0033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44</a:t>
            </a:fld>
            <a:endParaRPr/>
          </a:p>
        </p:txBody>
      </p:sp>
      <p:sp>
        <p:nvSpPr>
          <p:cNvPr id="1187" name="Google Shape;1187;g2fa0c3f35e3_17_1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88" name="Google Shape;1188;g2fa0c3f35e3_17_1163:notes"/>
          <p:cNvSpPr txBox="1">
            <a:spLocks noGrp="1"/>
          </p:cNvSpPr>
          <p:nvPr>
            <p:ph type="body" idx="1"/>
          </p:nvPr>
        </p:nvSpPr>
        <p:spPr>
          <a:xfrm>
            <a:off x="685962" y="4343222"/>
            <a:ext cx="5486088" cy="411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96065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2fa0c3f35e3_17_1211:notes"/>
          <p:cNvSpPr txBox="1"/>
          <p:nvPr/>
        </p:nvSpPr>
        <p:spPr>
          <a:xfrm>
            <a:off x="3883899" y="8684983"/>
            <a:ext cx="2972503" cy="45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Times New Roman"/>
              <a:buNone/>
            </a:pPr>
            <a:fld id="{00000000-1234-1234-1234-123412341234}" type="slidenum">
              <a:rPr lang="en" sz="1200" b="1" i="0" u="none">
                <a:solidFill>
                  <a:srgbClr val="0033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45</a:t>
            </a:fld>
            <a:endParaRPr/>
          </a:p>
        </p:txBody>
      </p:sp>
      <p:sp>
        <p:nvSpPr>
          <p:cNvPr id="1236" name="Google Shape;1236;g2fa0c3f35e3_17_1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7" name="Google Shape;1237;g2fa0c3f35e3_17_1211:notes"/>
          <p:cNvSpPr txBox="1">
            <a:spLocks noGrp="1"/>
          </p:cNvSpPr>
          <p:nvPr>
            <p:ph type="body" idx="1"/>
          </p:nvPr>
        </p:nvSpPr>
        <p:spPr>
          <a:xfrm>
            <a:off x="685962" y="4343222"/>
            <a:ext cx="5486088" cy="411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8073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fa0c3f35e3_17_134:notes"/>
          <p:cNvSpPr txBox="1"/>
          <p:nvPr/>
        </p:nvSpPr>
        <p:spPr>
          <a:xfrm>
            <a:off x="3883899" y="8684983"/>
            <a:ext cx="2972503" cy="45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Times New Roman"/>
              <a:buNone/>
            </a:pPr>
            <a:fld id="{00000000-1234-1234-1234-123412341234}" type="slidenum">
              <a:rPr lang="en" sz="1200" b="1" i="0" u="none">
                <a:solidFill>
                  <a:srgbClr val="0033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28</a:t>
            </a:fld>
            <a:endParaRPr/>
          </a:p>
        </p:txBody>
      </p:sp>
      <p:sp>
        <p:nvSpPr>
          <p:cNvPr id="181" name="Google Shape;181;g2fa0c3f35e3_17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2" name="Google Shape;182;g2fa0c3f35e3_17_134:notes"/>
          <p:cNvSpPr txBox="1">
            <a:spLocks noGrp="1"/>
          </p:cNvSpPr>
          <p:nvPr>
            <p:ph type="body" idx="1"/>
          </p:nvPr>
        </p:nvSpPr>
        <p:spPr>
          <a:xfrm>
            <a:off x="685962" y="4343222"/>
            <a:ext cx="5486088" cy="411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59814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30b5c130f73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30b5c130f73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47840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30b5c130f73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30b5c130f73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42202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30b5c130f73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30b5c130f73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34305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30b5c130f73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30b5c130f73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9994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30b5c130f73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30b5c130f73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1855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30b5c130f73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30b5c130f73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3412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30b5c130f7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30b5c130f7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0885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fa0c3f35e3_17_206:notes"/>
          <p:cNvSpPr txBox="1"/>
          <p:nvPr/>
        </p:nvSpPr>
        <p:spPr>
          <a:xfrm>
            <a:off x="3883899" y="8684983"/>
            <a:ext cx="2972503" cy="45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Times New Roman"/>
              <a:buNone/>
            </a:pPr>
            <a:fld id="{00000000-1234-1234-1234-123412341234}" type="slidenum">
              <a:rPr lang="en" sz="1200" b="1" i="0" u="none">
                <a:solidFill>
                  <a:srgbClr val="0033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</a:t>
            </a:fld>
            <a:endParaRPr/>
          </a:p>
        </p:txBody>
      </p:sp>
      <p:sp>
        <p:nvSpPr>
          <p:cNvPr id="230" name="Google Shape;230;g2fa0c3f35e3_17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1" name="Google Shape;231;g2fa0c3f35e3_17_206:notes"/>
          <p:cNvSpPr txBox="1">
            <a:spLocks noGrp="1"/>
          </p:cNvSpPr>
          <p:nvPr>
            <p:ph type="body" idx="1"/>
          </p:nvPr>
        </p:nvSpPr>
        <p:spPr>
          <a:xfrm>
            <a:off x="685962" y="4343222"/>
            <a:ext cx="5486088" cy="411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0190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2fa0c3f35e3_17_237:notes"/>
          <p:cNvSpPr txBox="1"/>
          <p:nvPr/>
        </p:nvSpPr>
        <p:spPr>
          <a:xfrm>
            <a:off x="3883899" y="8684983"/>
            <a:ext cx="29724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Times New Roman"/>
              <a:buNone/>
            </a:pPr>
            <a:fld id="{00000000-1234-1234-1234-123412341234}" type="slidenum">
              <a:rPr lang="en" sz="1200" b="1" i="0" u="none">
                <a:solidFill>
                  <a:srgbClr val="0033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fld>
            <a:endParaRPr/>
          </a:p>
        </p:txBody>
      </p:sp>
      <p:sp>
        <p:nvSpPr>
          <p:cNvPr id="1357" name="Google Shape;1357;g2fa0c3f35e3_17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58" name="Google Shape;1358;g2fa0c3f35e3_17_237:notes"/>
          <p:cNvSpPr txBox="1">
            <a:spLocks noGrp="1"/>
          </p:cNvSpPr>
          <p:nvPr>
            <p:ph type="body" idx="1"/>
          </p:nvPr>
        </p:nvSpPr>
        <p:spPr>
          <a:xfrm>
            <a:off x="685962" y="4343222"/>
            <a:ext cx="5486100" cy="41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2353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fa0c70fe7d_0_199:notes"/>
          <p:cNvSpPr txBox="1"/>
          <p:nvPr/>
        </p:nvSpPr>
        <p:spPr>
          <a:xfrm>
            <a:off x="3883899" y="8684983"/>
            <a:ext cx="29724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Times New Roman"/>
              <a:buNone/>
            </a:pPr>
            <a:fld id="{00000000-1234-1234-1234-123412341234}" type="slidenum">
              <a:rPr lang="en" sz="1200" b="1" i="0" u="none">
                <a:solidFill>
                  <a:srgbClr val="0033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31</a:t>
            </a:fld>
            <a:endParaRPr/>
          </a:p>
        </p:txBody>
      </p:sp>
      <p:sp>
        <p:nvSpPr>
          <p:cNvPr id="255" name="Google Shape;255;g2fa0c70fe7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6" name="Google Shape;256;g2fa0c70fe7d_0_199:notes"/>
          <p:cNvSpPr txBox="1">
            <a:spLocks noGrp="1"/>
          </p:cNvSpPr>
          <p:nvPr>
            <p:ph type="body" idx="1"/>
          </p:nvPr>
        </p:nvSpPr>
        <p:spPr>
          <a:xfrm>
            <a:off x="685962" y="4343222"/>
            <a:ext cx="5486100" cy="41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0932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fa0c3f35e3_17_355:notes"/>
          <p:cNvSpPr txBox="1"/>
          <p:nvPr/>
        </p:nvSpPr>
        <p:spPr>
          <a:xfrm>
            <a:off x="3883899" y="8684983"/>
            <a:ext cx="2972503" cy="45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Times New Roman"/>
              <a:buNone/>
            </a:pPr>
            <a:fld id="{00000000-1234-1234-1234-123412341234}" type="slidenum">
              <a:rPr lang="en" sz="1200" b="1" i="0" u="none">
                <a:solidFill>
                  <a:srgbClr val="0033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32</a:t>
            </a:fld>
            <a:endParaRPr/>
          </a:p>
        </p:txBody>
      </p:sp>
      <p:sp>
        <p:nvSpPr>
          <p:cNvPr id="298" name="Google Shape;298;g2fa0c3f35e3_17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9" name="Google Shape;299;g2fa0c3f35e3_17_355:notes"/>
          <p:cNvSpPr txBox="1">
            <a:spLocks noGrp="1"/>
          </p:cNvSpPr>
          <p:nvPr>
            <p:ph type="body" idx="1"/>
          </p:nvPr>
        </p:nvSpPr>
        <p:spPr>
          <a:xfrm>
            <a:off x="685962" y="4343222"/>
            <a:ext cx="5486088" cy="411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942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fa0c3f35e3_17_450:notes"/>
          <p:cNvSpPr txBox="1"/>
          <p:nvPr/>
        </p:nvSpPr>
        <p:spPr>
          <a:xfrm>
            <a:off x="3883899" y="8684983"/>
            <a:ext cx="2972503" cy="45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Times New Roman"/>
              <a:buNone/>
            </a:pPr>
            <a:fld id="{00000000-1234-1234-1234-123412341234}" type="slidenum">
              <a:rPr lang="en" sz="1200" b="1" i="0" u="none">
                <a:solidFill>
                  <a:srgbClr val="0033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33</a:t>
            </a:fld>
            <a:endParaRPr/>
          </a:p>
        </p:txBody>
      </p:sp>
      <p:sp>
        <p:nvSpPr>
          <p:cNvPr id="395" name="Google Shape;395;g2fa0c3f35e3_17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6" name="Google Shape;396;g2fa0c3f35e3_17_450:notes"/>
          <p:cNvSpPr txBox="1">
            <a:spLocks noGrp="1"/>
          </p:cNvSpPr>
          <p:nvPr>
            <p:ph type="body" idx="1"/>
          </p:nvPr>
        </p:nvSpPr>
        <p:spPr>
          <a:xfrm>
            <a:off x="685962" y="4343222"/>
            <a:ext cx="5486088" cy="411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0543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fa0c3f35e3_17_544:notes"/>
          <p:cNvSpPr txBox="1"/>
          <p:nvPr/>
        </p:nvSpPr>
        <p:spPr>
          <a:xfrm>
            <a:off x="3883899" y="8684983"/>
            <a:ext cx="2972503" cy="45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Times New Roman"/>
              <a:buNone/>
            </a:pPr>
            <a:fld id="{00000000-1234-1234-1234-123412341234}" type="slidenum">
              <a:rPr lang="en" sz="1200" b="1" i="0" u="none">
                <a:solidFill>
                  <a:srgbClr val="0033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34</a:t>
            </a:fld>
            <a:endParaRPr/>
          </a:p>
        </p:txBody>
      </p:sp>
      <p:sp>
        <p:nvSpPr>
          <p:cNvPr id="489" name="Google Shape;489;g2fa0c3f35e3_17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0" name="Google Shape;490;g2fa0c3f35e3_17_544:notes"/>
          <p:cNvSpPr txBox="1">
            <a:spLocks noGrp="1"/>
          </p:cNvSpPr>
          <p:nvPr>
            <p:ph type="body" idx="1"/>
          </p:nvPr>
        </p:nvSpPr>
        <p:spPr>
          <a:xfrm>
            <a:off x="685962" y="4343222"/>
            <a:ext cx="5486088" cy="411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747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fa0c3f35e3_17_638:notes"/>
          <p:cNvSpPr txBox="1"/>
          <p:nvPr/>
        </p:nvSpPr>
        <p:spPr>
          <a:xfrm>
            <a:off x="3883899" y="8684983"/>
            <a:ext cx="2972503" cy="45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Times New Roman"/>
              <a:buNone/>
            </a:pPr>
            <a:fld id="{00000000-1234-1234-1234-123412341234}" type="slidenum">
              <a:rPr lang="en" sz="1200" b="1" i="0" u="none">
                <a:solidFill>
                  <a:srgbClr val="0033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35</a:t>
            </a:fld>
            <a:endParaRPr/>
          </a:p>
        </p:txBody>
      </p:sp>
      <p:sp>
        <p:nvSpPr>
          <p:cNvPr id="587" name="Google Shape;587;g2fa0c3f35e3_17_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8" name="Google Shape;588;g2fa0c3f35e3_17_638:notes"/>
          <p:cNvSpPr txBox="1">
            <a:spLocks noGrp="1"/>
          </p:cNvSpPr>
          <p:nvPr>
            <p:ph type="body" idx="1"/>
          </p:nvPr>
        </p:nvSpPr>
        <p:spPr>
          <a:xfrm>
            <a:off x="685962" y="4343222"/>
            <a:ext cx="5486088" cy="411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3673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">
            <a:extLst>
              <a:ext uri="{FF2B5EF4-FFF2-40B4-BE49-F238E27FC236}">
                <a16:creationId xmlns:a16="http://schemas.microsoft.com/office/drawing/2014/main" id="{9E64BD27-A630-A8AD-D1D1-7DB245C4DC18}"/>
              </a:ext>
            </a:extLst>
          </p:cNvPr>
          <p:cNvSpPr txBox="1"/>
          <p:nvPr/>
        </p:nvSpPr>
        <p:spPr>
          <a:xfrm>
            <a:off x="3078652" y="2106396"/>
            <a:ext cx="11582400" cy="2885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endParaRPr lang="en-US" altLang="ko-KR" sz="9600" spc="-103" dirty="0">
              <a:solidFill>
                <a:srgbClr val="191919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ctr">
              <a:lnSpc>
                <a:spcPts val="7492"/>
              </a:lnSpc>
            </a:pPr>
            <a:endParaRPr lang="en-US" altLang="ko-KR" sz="9600" spc="-103" dirty="0">
              <a:solidFill>
                <a:srgbClr val="00B0F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ctr">
              <a:lnSpc>
                <a:spcPts val="7492"/>
              </a:lnSpc>
            </a:pPr>
            <a:r>
              <a:rPr lang="en-US" altLang="ko-KR" sz="19600" spc="-103" dirty="0" err="1">
                <a:solidFill>
                  <a:srgbClr val="00B0F0"/>
                </a:solidFill>
                <a:latin typeface="Gill Sans Ultra Bold Condensed" panose="020B0A06020104020203" pitchFamily="34" charset="0"/>
                <a:ea typeface="Glacial Indifference"/>
                <a:cs typeface="Glacial Indifference"/>
                <a:sym typeface="Glacial Indifference"/>
              </a:rPr>
              <a:t>Watchu</a:t>
            </a:r>
            <a:endParaRPr lang="en-US" sz="19600" spc="-214" dirty="0">
              <a:solidFill>
                <a:srgbClr val="00B0F0"/>
              </a:solidFill>
              <a:latin typeface="Gill Sans Ultra Bold Condensed" panose="020B0A06020104020203" pitchFamily="34" charset="0"/>
              <a:ea typeface="윤고딕 Bold"/>
              <a:cs typeface="윤고딕 Bold"/>
              <a:sym typeface="윤고딕 Bold"/>
            </a:endParaRPr>
          </a:p>
        </p:txBody>
      </p:sp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961631" y="790575"/>
            <a:ext cx="5297669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ko-KR" altLang="en-US" sz="25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데이터 베이스 설계 </a:t>
            </a:r>
            <a:r>
              <a:rPr lang="en-US" altLang="ko-KR" sz="25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2</a:t>
            </a:r>
            <a:r>
              <a:rPr lang="ko-KR" altLang="en-US" sz="25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조</a:t>
            </a:r>
            <a:endParaRPr lang="en-US" sz="2599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781050"/>
            <a:ext cx="1790700" cy="443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ko-KR" altLang="en-US" sz="2599">
                <a:solidFill>
                  <a:srgbClr val="191919"/>
                </a:solidFill>
                <a:latin typeface="Garet Light"/>
                <a:ea typeface="Garet Light"/>
                <a:cs typeface="Garet Light"/>
                <a:sym typeface="Garet Light"/>
              </a:rPr>
              <a:t>한성대학교</a:t>
            </a:r>
            <a:endParaRPr lang="en-US" sz="2599" dirty="0">
              <a:solidFill>
                <a:srgbClr val="191919"/>
              </a:solidFill>
              <a:latin typeface="Garet Light"/>
              <a:ea typeface="Garet Light"/>
              <a:cs typeface="Garet Light"/>
              <a:sym typeface="Garet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352800" y="5162460"/>
            <a:ext cx="11308252" cy="3052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923"/>
              </a:lnSpc>
            </a:pPr>
            <a:r>
              <a:rPr lang="ko-KR" altLang="en-US" sz="10368" spc="-103" dirty="0" err="1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왓츄</a:t>
            </a:r>
            <a:endParaRPr lang="en-US" altLang="ko-KR" sz="10368" spc="-103" dirty="0">
              <a:solidFill>
                <a:srgbClr val="191919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ctr">
              <a:lnSpc>
                <a:spcPts val="11923"/>
              </a:lnSpc>
            </a:pPr>
            <a:endParaRPr lang="en-US" sz="10368" spc="-103" dirty="0">
              <a:solidFill>
                <a:srgbClr val="191919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8720382"/>
            <a:ext cx="2975952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599" u="none" strike="noStrike" dirty="0">
                <a:solidFill>
                  <a:srgbClr val="191919"/>
                </a:solidFill>
                <a:latin typeface="Garet Light"/>
                <a:ea typeface="Garet Light"/>
                <a:cs typeface="Garet Light"/>
                <a:sym typeface="Garet Light"/>
              </a:rPr>
              <a:t>2024.</a:t>
            </a:r>
            <a:r>
              <a:rPr lang="en-US" altLang="ko-KR" sz="2599" u="none" strike="noStrike" dirty="0">
                <a:solidFill>
                  <a:srgbClr val="191919"/>
                </a:solidFill>
                <a:latin typeface="Garet Light"/>
                <a:ea typeface="Garet Light"/>
                <a:cs typeface="Garet Light"/>
                <a:sym typeface="Garet Light"/>
              </a:rPr>
              <a:t>10.24</a:t>
            </a:r>
            <a:endParaRPr lang="en-US" sz="2599" u="none" strike="noStrike" dirty="0">
              <a:solidFill>
                <a:srgbClr val="191919"/>
              </a:solidFill>
              <a:latin typeface="Garet Light"/>
              <a:ea typeface="Garet Light"/>
              <a:cs typeface="Garet Light"/>
              <a:sym typeface="Garet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961631" y="8710857"/>
            <a:ext cx="5297669" cy="547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475"/>
              </a:lnSpc>
              <a:spcBef>
                <a:spcPct val="0"/>
              </a:spcBef>
            </a:pPr>
            <a:r>
              <a:rPr lang="en-US" sz="3197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김예승, 노문호, 임승택, 전성주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3493371" y="3881747"/>
            <a:ext cx="11301259" cy="1539797"/>
          </a:xfrm>
          <a:custGeom>
            <a:avLst/>
            <a:gdLst/>
            <a:ahLst/>
            <a:cxnLst/>
            <a:rect l="l" t="t" r="r" b="b"/>
            <a:pathLst>
              <a:path w="11301259" h="1539797">
                <a:moveTo>
                  <a:pt x="0" y="0"/>
                </a:moveTo>
                <a:lnTo>
                  <a:pt x="11301258" y="0"/>
                </a:lnTo>
                <a:lnTo>
                  <a:pt x="11301258" y="1539797"/>
                </a:lnTo>
                <a:lnTo>
                  <a:pt x="0" y="15397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3493371" y="7185407"/>
            <a:ext cx="11301259" cy="1059493"/>
          </a:xfrm>
          <a:custGeom>
            <a:avLst/>
            <a:gdLst/>
            <a:ahLst/>
            <a:cxnLst/>
            <a:rect l="l" t="t" r="r" b="b"/>
            <a:pathLst>
              <a:path w="11301259" h="1059493">
                <a:moveTo>
                  <a:pt x="0" y="0"/>
                </a:moveTo>
                <a:lnTo>
                  <a:pt x="11301258" y="0"/>
                </a:lnTo>
                <a:lnTo>
                  <a:pt x="11301258" y="1059493"/>
                </a:lnTo>
                <a:lnTo>
                  <a:pt x="0" y="10594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4404226" y="2435840"/>
            <a:ext cx="9479548" cy="1215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왓챠는</a:t>
            </a:r>
            <a:r>
              <a:rPr lang="en-US" sz="33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3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기존에</a:t>
            </a:r>
            <a:r>
              <a:rPr lang="en-US" sz="33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3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있던</a:t>
            </a:r>
            <a:r>
              <a:rPr lang="en-US" sz="33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3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콘텐츠를</a:t>
            </a:r>
            <a:endParaRPr lang="en-US" sz="3399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단건계약으로</a:t>
            </a:r>
            <a:r>
              <a:rPr lang="en-US" sz="33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3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구독자수를</a:t>
            </a:r>
            <a:r>
              <a:rPr lang="en-US" sz="33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3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유지</a:t>
            </a:r>
            <a:r>
              <a:rPr lang="en-US" sz="33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및 </a:t>
            </a:r>
            <a:r>
              <a:rPr lang="en-US" sz="33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증가하겠다는</a:t>
            </a:r>
            <a:r>
              <a:rPr lang="en-US" sz="33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3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계획</a:t>
            </a:r>
            <a:endParaRPr lang="en-US" sz="3399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154909" y="5856710"/>
            <a:ext cx="7978183" cy="1215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하지만</a:t>
            </a:r>
            <a:r>
              <a:rPr lang="en-US" sz="33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3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보유한</a:t>
            </a:r>
            <a:r>
              <a:rPr lang="en-US" sz="33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3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콘텐츠의</a:t>
            </a:r>
            <a:r>
              <a:rPr lang="en-US" sz="33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3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상품성이</a:t>
            </a:r>
            <a:r>
              <a:rPr lang="en-US" sz="33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3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하락하면</a:t>
            </a:r>
            <a:endParaRPr lang="en-US" sz="3399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그대로</a:t>
            </a:r>
            <a:r>
              <a:rPr lang="en-US" sz="33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3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적자가</a:t>
            </a:r>
            <a:r>
              <a:rPr lang="en-US" sz="33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됨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0936" y="935482"/>
            <a:ext cx="7209467" cy="53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54"/>
              </a:lnSpc>
              <a:spcBef>
                <a:spcPct val="0"/>
              </a:spcBef>
            </a:pPr>
            <a:r>
              <a:rPr lang="en-US" altLang="ko-KR" sz="3110" spc="-43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선정</a:t>
            </a:r>
            <a:r>
              <a:rPr lang="en-US" altLang="ko-KR" sz="3110" spc="-43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altLang="ko-KR" sz="3110" spc="-43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주제와</a:t>
            </a:r>
            <a:r>
              <a:rPr lang="en-US" altLang="ko-KR" sz="3110" spc="-43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altLang="ko-KR" sz="3110" spc="-43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유사한</a:t>
            </a:r>
            <a:r>
              <a:rPr lang="en-US" altLang="ko-KR" sz="3110" spc="-43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altLang="ko-KR" sz="3110" spc="-43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기존</a:t>
            </a:r>
            <a:r>
              <a:rPr lang="en-US" altLang="ko-KR" sz="3110" spc="-43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altLang="ko-KR" sz="3110" spc="-43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제품</a:t>
            </a:r>
            <a:r>
              <a:rPr lang="en-US" altLang="ko-KR" sz="3110" spc="-43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(</a:t>
            </a:r>
            <a:r>
              <a:rPr lang="en-US" altLang="ko-KR" sz="3110" spc="-43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서비스</a:t>
            </a:r>
            <a:r>
              <a:rPr lang="en-US" altLang="ko-KR" sz="3110" spc="-43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) </a:t>
            </a:r>
            <a:r>
              <a:rPr lang="en-US" altLang="ko-KR" sz="3110" spc="-43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조사</a:t>
            </a:r>
            <a:endParaRPr lang="en-US" altLang="ko-KR" sz="3110" spc="-43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415379" y="5196754"/>
            <a:ext cx="5094719" cy="401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98B4D3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TOP DAILY 이진휘기자 2024.05.10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15379" y="8197275"/>
            <a:ext cx="5094719" cy="401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98B4D3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TOP DAILY 이진휘기자 2023.04.17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380936" y="935482"/>
            <a:ext cx="7209467" cy="53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54"/>
              </a:lnSpc>
              <a:spcBef>
                <a:spcPct val="0"/>
              </a:spcBef>
            </a:pPr>
            <a:r>
              <a:rPr lang="en-US" sz="3110" spc="-43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주제 및 해당 주제 선정 배경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48941" y="3989069"/>
            <a:ext cx="10190118" cy="11544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시청자는</a:t>
            </a:r>
            <a:r>
              <a:rPr lang="en-US" sz="32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32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선택</a:t>
            </a:r>
            <a:r>
              <a:rPr lang="en-US" sz="32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29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시간을</a:t>
            </a:r>
            <a:r>
              <a:rPr lang="en-US" sz="32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29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줄일</a:t>
            </a:r>
            <a:r>
              <a:rPr lang="en-US" sz="32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수 </a:t>
            </a:r>
            <a:r>
              <a:rPr lang="en-US" sz="329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있고</a:t>
            </a:r>
            <a:endParaRPr lang="en-US" sz="3299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관리자는</a:t>
            </a:r>
            <a:r>
              <a:rPr lang="en-US" sz="32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29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콘텐츠</a:t>
            </a:r>
            <a:r>
              <a:rPr lang="en-US" sz="32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29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계약</a:t>
            </a:r>
            <a:r>
              <a:rPr lang="en-US" sz="32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29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비용을</a:t>
            </a:r>
            <a:r>
              <a:rPr lang="en-US" sz="32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29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줄일</a:t>
            </a:r>
            <a:r>
              <a:rPr lang="en-US" sz="32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29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수는</a:t>
            </a:r>
            <a:r>
              <a:rPr lang="en-US" sz="32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29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방법이</a:t>
            </a:r>
            <a:r>
              <a:rPr lang="en-US" sz="32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29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있을까</a:t>
            </a:r>
            <a:r>
              <a:rPr lang="en-US" sz="32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380936" y="935482"/>
            <a:ext cx="7209467" cy="53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54"/>
              </a:lnSpc>
              <a:spcBef>
                <a:spcPct val="0"/>
              </a:spcBef>
            </a:pPr>
            <a:r>
              <a:rPr lang="en-US" sz="3110" spc="-43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기존 제품(서비스)과의 차별성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64158" y="4080510"/>
            <a:ext cx="10159685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9"/>
              </a:lnSpc>
            </a:pPr>
            <a:r>
              <a:rPr lang="en-US" sz="3399" spc="-112" dirty="0" err="1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관리자</a:t>
            </a:r>
            <a:r>
              <a:rPr lang="en-US" sz="3399" spc="-112" dirty="0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중심의</a:t>
            </a:r>
            <a:r>
              <a:rPr lang="en-US" sz="3399" spc="-112" dirty="0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콘텐츠</a:t>
            </a:r>
            <a:r>
              <a:rPr lang="en-US" sz="3399" spc="-112" dirty="0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구성을</a:t>
            </a:r>
            <a:r>
              <a:rPr lang="en-US" sz="3399" spc="-112" dirty="0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한다</a:t>
            </a:r>
            <a:r>
              <a:rPr lang="en-US" sz="3399" spc="-112" dirty="0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81113" y="4828170"/>
            <a:ext cx="14125774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9"/>
              </a:lnSpc>
            </a:pPr>
            <a:r>
              <a:rPr lang="en-US" sz="3399" spc="-112" dirty="0" err="1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타사와의</a:t>
            </a:r>
            <a:r>
              <a:rPr lang="en-US" sz="3399" spc="-112" dirty="0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콘텐츠</a:t>
            </a:r>
            <a:r>
              <a:rPr lang="en-US" sz="3399" spc="-112" dirty="0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별점과</a:t>
            </a:r>
            <a:r>
              <a:rPr lang="en-US" sz="3399" spc="-112" dirty="0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자사의</a:t>
            </a:r>
            <a:r>
              <a:rPr lang="en-US" sz="3399" spc="-112" dirty="0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클릭수</a:t>
            </a:r>
            <a:r>
              <a:rPr lang="en-US" sz="3399" spc="-112" dirty="0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, </a:t>
            </a:r>
            <a:r>
              <a:rPr lang="en-US" sz="3399" spc="-112" dirty="0" err="1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영상시간의</a:t>
            </a:r>
            <a:r>
              <a:rPr lang="en-US" sz="3399" spc="-112" dirty="0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정보</a:t>
            </a:r>
            <a:r>
              <a:rPr lang="en-US" sz="3399" spc="-112" dirty="0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등을</a:t>
            </a:r>
            <a:r>
              <a:rPr lang="en-US" sz="3399" spc="-112" dirty="0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가지고</a:t>
            </a:r>
            <a:endParaRPr lang="en-US" sz="3399" spc="-112" dirty="0">
              <a:solidFill>
                <a:srgbClr val="191919"/>
              </a:solidFill>
              <a:latin typeface="윤고딕" panose="020B0600000101010101" charset="-127"/>
              <a:ea typeface="윤고딕" panose="020B0600000101010101" charset="-127"/>
              <a:cs typeface="윤고딕 Bold"/>
              <a:sym typeface="윤고딕 Bold"/>
            </a:endParaRPr>
          </a:p>
          <a:p>
            <a:pPr algn="ctr">
              <a:lnSpc>
                <a:spcPts val="3909"/>
              </a:lnSpc>
            </a:pPr>
            <a:r>
              <a:rPr lang="en-US" sz="3399" spc="-112" dirty="0" err="1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관리자가</a:t>
            </a:r>
            <a:r>
              <a:rPr lang="en-US" sz="3399" spc="-112" dirty="0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현재의</a:t>
            </a:r>
            <a:r>
              <a:rPr lang="en-US" sz="3399" spc="-112" dirty="0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콘텐츠</a:t>
            </a:r>
            <a:r>
              <a:rPr lang="en-US" sz="3399" spc="-112" dirty="0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시장의</a:t>
            </a:r>
            <a:r>
              <a:rPr lang="en-US" sz="3399" spc="-112" dirty="0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흐름을</a:t>
            </a:r>
            <a:r>
              <a:rPr lang="en-US" sz="3399" spc="-112" dirty="0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파악하기</a:t>
            </a:r>
            <a:r>
              <a:rPr lang="en-US" sz="3399" spc="-112" dirty="0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쉽게</a:t>
            </a:r>
            <a:r>
              <a:rPr lang="en-US" sz="3399" spc="-112" dirty="0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한다</a:t>
            </a:r>
            <a:r>
              <a:rPr lang="en-US" sz="3399" spc="-112" dirty="0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C8F2E7-A82C-DB1D-4590-40E12BEB2DA8}"/>
              </a:ext>
            </a:extLst>
          </p:cNvPr>
          <p:cNvSpPr txBox="1"/>
          <p:nvPr/>
        </p:nvSpPr>
        <p:spPr>
          <a:xfrm>
            <a:off x="2081113" y="7415666"/>
            <a:ext cx="14125774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9"/>
              </a:lnSpc>
            </a:pPr>
            <a:r>
              <a:rPr lang="ko-KR" altLang="en-US" sz="3399" spc="-112" dirty="0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적절한 콘텐츠 수 유지를 한다</a:t>
            </a:r>
            <a:r>
              <a:rPr lang="en-US" altLang="ko-KR" sz="3399" spc="-112" dirty="0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.</a:t>
            </a:r>
            <a:endParaRPr lang="en-US" sz="3399" spc="-112" dirty="0">
              <a:solidFill>
                <a:srgbClr val="191919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09183" y="4654503"/>
            <a:ext cx="6869633" cy="100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예상 구현 기능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90868" y="9717040"/>
            <a:ext cx="18869735" cy="120011"/>
            <a:chOff x="0" y="0"/>
            <a:chExt cx="4969807" cy="316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90868" y="9425579"/>
            <a:ext cx="18869735" cy="120011"/>
            <a:chOff x="0" y="0"/>
            <a:chExt cx="4969807" cy="3160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498087" y="4347157"/>
            <a:ext cx="4771834" cy="4097813"/>
          </a:xfrm>
          <a:custGeom>
            <a:avLst/>
            <a:gdLst/>
            <a:ahLst/>
            <a:cxnLst/>
            <a:rect l="l" t="t" r="r" b="b"/>
            <a:pathLst>
              <a:path w="4771834" h="4097813">
                <a:moveTo>
                  <a:pt x="0" y="0"/>
                </a:moveTo>
                <a:lnTo>
                  <a:pt x="4771834" y="0"/>
                </a:lnTo>
                <a:lnTo>
                  <a:pt x="4771834" y="4097812"/>
                </a:lnTo>
                <a:lnTo>
                  <a:pt x="0" y="4097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6586387" y="4347157"/>
            <a:ext cx="4771834" cy="4097813"/>
          </a:xfrm>
          <a:custGeom>
            <a:avLst/>
            <a:gdLst/>
            <a:ahLst/>
            <a:cxnLst/>
            <a:rect l="l" t="t" r="r" b="b"/>
            <a:pathLst>
              <a:path w="4771834" h="4097813">
                <a:moveTo>
                  <a:pt x="0" y="0"/>
                </a:moveTo>
                <a:lnTo>
                  <a:pt x="4771835" y="0"/>
                </a:lnTo>
                <a:lnTo>
                  <a:pt x="4771835" y="4097812"/>
                </a:lnTo>
                <a:lnTo>
                  <a:pt x="0" y="40978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380936" y="935482"/>
            <a:ext cx="2503068" cy="53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54"/>
              </a:lnSpc>
              <a:spcBef>
                <a:spcPct val="0"/>
              </a:spcBef>
            </a:pPr>
            <a:r>
              <a:rPr lang="en-US" sz="3110" spc="-43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예상 구현 기능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64158" y="1864260"/>
            <a:ext cx="10159685" cy="542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9"/>
              </a:lnSpc>
            </a:pPr>
            <a:r>
              <a:rPr lang="en-US" sz="3399" spc="-112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시청자페이지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8381" y="2802473"/>
            <a:ext cx="3771245" cy="5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9"/>
              </a:lnSpc>
            </a:pPr>
            <a:r>
              <a:rPr lang="en-US" sz="3399" spc="-11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회원가입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86682" y="2802473"/>
            <a:ext cx="3771245" cy="5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9"/>
              </a:lnSpc>
            </a:pPr>
            <a:r>
              <a:rPr lang="en-US" sz="3399" spc="-11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로그인</a:t>
            </a:r>
          </a:p>
        </p:txBody>
      </p:sp>
      <p:sp>
        <p:nvSpPr>
          <p:cNvPr id="9" name="AutoShape 9"/>
          <p:cNvSpPr/>
          <p:nvPr/>
        </p:nvSpPr>
        <p:spPr>
          <a:xfrm>
            <a:off x="5928154" y="2931695"/>
            <a:ext cx="0" cy="692873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2674688" y="4407665"/>
            <a:ext cx="5106639" cy="3976795"/>
          </a:xfrm>
          <a:custGeom>
            <a:avLst/>
            <a:gdLst/>
            <a:ahLst/>
            <a:cxnLst/>
            <a:rect l="l" t="t" r="r" b="b"/>
            <a:pathLst>
              <a:path w="5106639" h="3976795">
                <a:moveTo>
                  <a:pt x="0" y="0"/>
                </a:moveTo>
                <a:lnTo>
                  <a:pt x="5106639" y="0"/>
                </a:lnTo>
                <a:lnTo>
                  <a:pt x="5106639" y="3976795"/>
                </a:lnTo>
                <a:lnTo>
                  <a:pt x="0" y="39767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13267165" y="2802473"/>
            <a:ext cx="3771245" cy="5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9"/>
              </a:lnSpc>
            </a:pPr>
            <a:r>
              <a:rPr lang="en-US" sz="3399" spc="-11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영상화면</a:t>
            </a:r>
          </a:p>
        </p:txBody>
      </p:sp>
      <p:sp>
        <p:nvSpPr>
          <p:cNvPr id="12" name="AutoShape 12"/>
          <p:cNvSpPr/>
          <p:nvPr/>
        </p:nvSpPr>
        <p:spPr>
          <a:xfrm>
            <a:off x="12016455" y="2931695"/>
            <a:ext cx="0" cy="692873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9144000" y="2883225"/>
            <a:ext cx="0" cy="692873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2672982" y="3455002"/>
            <a:ext cx="4150118" cy="6146983"/>
          </a:xfrm>
          <a:custGeom>
            <a:avLst/>
            <a:gdLst/>
            <a:ahLst/>
            <a:cxnLst/>
            <a:rect l="l" t="t" r="r" b="b"/>
            <a:pathLst>
              <a:path w="4150118" h="6146983">
                <a:moveTo>
                  <a:pt x="0" y="0"/>
                </a:moveTo>
                <a:lnTo>
                  <a:pt x="4150118" y="0"/>
                </a:lnTo>
                <a:lnTo>
                  <a:pt x="4150118" y="6146983"/>
                </a:lnTo>
                <a:lnTo>
                  <a:pt x="0" y="61469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6122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1867200" y="3456840"/>
            <a:ext cx="3857523" cy="6355120"/>
          </a:xfrm>
          <a:custGeom>
            <a:avLst/>
            <a:gdLst/>
            <a:ahLst/>
            <a:cxnLst/>
            <a:rect l="l" t="t" r="r" b="b"/>
            <a:pathLst>
              <a:path w="3857523" h="6355120">
                <a:moveTo>
                  <a:pt x="0" y="0"/>
                </a:moveTo>
                <a:lnTo>
                  <a:pt x="3857522" y="0"/>
                </a:lnTo>
                <a:lnTo>
                  <a:pt x="3857522" y="6355120"/>
                </a:lnTo>
                <a:lnTo>
                  <a:pt x="0" y="63551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8397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380936" y="935482"/>
            <a:ext cx="2503068" cy="53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54"/>
              </a:lnSpc>
              <a:spcBef>
                <a:spcPct val="0"/>
              </a:spcBef>
            </a:pPr>
            <a:r>
              <a:rPr lang="en-US" sz="3110" spc="-43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예상 구현 기능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64158" y="1864260"/>
            <a:ext cx="10159685" cy="542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9"/>
              </a:lnSpc>
            </a:pPr>
            <a:r>
              <a:rPr lang="en-US" sz="3399" spc="-112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시청자페이지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62419" y="2673250"/>
            <a:ext cx="3771245" cy="5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9"/>
              </a:lnSpc>
            </a:pPr>
            <a:r>
              <a:rPr lang="en-US" sz="3399" spc="-11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메인페이지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822997" y="2673250"/>
            <a:ext cx="3771245" cy="5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9"/>
              </a:lnSpc>
            </a:pPr>
            <a:r>
              <a:rPr lang="en-US" sz="3399" spc="-11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영상 및 별점 페이지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9144000" y="2883225"/>
            <a:ext cx="0" cy="692873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1039370" y="4209315"/>
            <a:ext cx="4771834" cy="4097813"/>
          </a:xfrm>
          <a:custGeom>
            <a:avLst/>
            <a:gdLst/>
            <a:ahLst/>
            <a:cxnLst/>
            <a:rect l="l" t="t" r="r" b="b"/>
            <a:pathLst>
              <a:path w="4771834" h="4097813">
                <a:moveTo>
                  <a:pt x="0" y="0"/>
                </a:moveTo>
                <a:lnTo>
                  <a:pt x="4771834" y="0"/>
                </a:lnTo>
                <a:lnTo>
                  <a:pt x="4771834" y="4097813"/>
                </a:lnTo>
                <a:lnTo>
                  <a:pt x="0" y="40978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380936" y="935482"/>
            <a:ext cx="2503068" cy="53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54"/>
              </a:lnSpc>
              <a:spcBef>
                <a:spcPct val="0"/>
              </a:spcBef>
            </a:pPr>
            <a:r>
              <a:rPr lang="en-US" sz="3110" spc="-43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예상 구현 기능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64158" y="1864260"/>
            <a:ext cx="10159685" cy="542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9"/>
              </a:lnSpc>
            </a:pPr>
            <a:r>
              <a:rPr lang="en-US" sz="3399" spc="-112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관리자페이지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39665" y="2920265"/>
            <a:ext cx="3771245" cy="5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9"/>
              </a:lnSpc>
            </a:pPr>
            <a:r>
              <a:rPr lang="en-US" sz="3399" spc="-11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로그인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02703" y="2920265"/>
            <a:ext cx="3771245" cy="5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9"/>
              </a:lnSpc>
            </a:pPr>
            <a:r>
              <a:rPr lang="en-US" sz="3399" spc="-11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관리자 관리페이지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02703" y="4631908"/>
            <a:ext cx="3771245" cy="5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9"/>
              </a:lnSpc>
            </a:pPr>
            <a:r>
              <a:rPr lang="en-US" sz="3399" spc="-11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관리자 추가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02703" y="5291673"/>
            <a:ext cx="3771245" cy="5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9"/>
              </a:lnSpc>
            </a:pPr>
            <a:r>
              <a:rPr lang="en-US" sz="3399" spc="-11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관리자 삭제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02703" y="5933591"/>
            <a:ext cx="3771245" cy="5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9"/>
              </a:lnSpc>
            </a:pPr>
            <a:r>
              <a:rPr lang="en-US" sz="3399" spc="-11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관리자 조회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2293465" y="3610100"/>
            <a:ext cx="13148423" cy="4914223"/>
          </a:xfrm>
          <a:custGeom>
            <a:avLst/>
            <a:gdLst/>
            <a:ahLst/>
            <a:cxnLst/>
            <a:rect l="l" t="t" r="r" b="b"/>
            <a:pathLst>
              <a:path w="13148423" h="4914223">
                <a:moveTo>
                  <a:pt x="0" y="0"/>
                </a:moveTo>
                <a:lnTo>
                  <a:pt x="13148424" y="0"/>
                </a:lnTo>
                <a:lnTo>
                  <a:pt x="13148424" y="4914223"/>
                </a:lnTo>
                <a:lnTo>
                  <a:pt x="0" y="4914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380936" y="935482"/>
            <a:ext cx="2503068" cy="53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54"/>
              </a:lnSpc>
              <a:spcBef>
                <a:spcPct val="0"/>
              </a:spcBef>
            </a:pPr>
            <a:r>
              <a:rPr lang="en-US" sz="3110" spc="-43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예상 구현 기능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64158" y="1864260"/>
            <a:ext cx="10159685" cy="542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9"/>
              </a:lnSpc>
            </a:pPr>
            <a:r>
              <a:rPr lang="en-US" sz="3399" spc="-112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관리자페이지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1392" y="2950335"/>
            <a:ext cx="3771245" cy="5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9"/>
              </a:lnSpc>
            </a:pPr>
            <a:r>
              <a:rPr lang="en-US" sz="3399" spc="-11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콘텐츠 관리 페이지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39162" y="8999855"/>
            <a:ext cx="2809677" cy="5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9"/>
              </a:lnSpc>
            </a:pPr>
            <a:r>
              <a:rPr lang="en-US" sz="3399" spc="-11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예상 디자인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380936" y="935482"/>
            <a:ext cx="2503068" cy="53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54"/>
              </a:lnSpc>
              <a:spcBef>
                <a:spcPct val="0"/>
              </a:spcBef>
            </a:pPr>
            <a:r>
              <a:rPr lang="en-US" sz="3110" spc="-43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예상 구현 기능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064158" y="1864260"/>
            <a:ext cx="10159685" cy="542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9"/>
              </a:lnSpc>
            </a:pPr>
            <a:r>
              <a:rPr lang="en-US" sz="3399" spc="-112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관리자페이지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62598" y="3610100"/>
            <a:ext cx="14831753" cy="101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9"/>
              </a:lnSpc>
            </a:pP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영상</a:t>
            </a:r>
            <a:r>
              <a:rPr lang="en-US" sz="3399" spc="-11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데이터</a:t>
            </a:r>
            <a:r>
              <a:rPr lang="en-US" sz="3399" spc="-11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: </a:t>
            </a: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썸네일</a:t>
            </a:r>
            <a:r>
              <a:rPr lang="en-US" sz="3399" spc="-11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제목</a:t>
            </a:r>
            <a:r>
              <a:rPr lang="en-US" sz="3399" spc="-11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장르</a:t>
            </a:r>
            <a:r>
              <a:rPr lang="en-US" sz="3399" spc="-11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영상길이</a:t>
            </a:r>
            <a:r>
              <a:rPr lang="en-US" sz="3399" spc="-11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별점</a:t>
            </a:r>
            <a:r>
              <a:rPr lang="en-US" sz="3399" spc="-11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클릭수</a:t>
            </a:r>
            <a:endParaRPr lang="en-US" sz="3399" spc="-112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ts val="3909"/>
              </a:lnSpc>
            </a:pPr>
            <a:r>
              <a:rPr lang="en-US" sz="3399" spc="-11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                       </a:t>
            </a: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영상시청시간평균</a:t>
            </a:r>
            <a:r>
              <a:rPr lang="en-US" sz="3399" spc="-11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계약기간</a:t>
            </a:r>
            <a:r>
              <a:rPr lang="en-US" sz="3399" spc="-11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계약금</a:t>
            </a:r>
            <a:endParaRPr lang="en-US" sz="3399" spc="-112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11392" y="2950335"/>
            <a:ext cx="3771245" cy="5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9"/>
              </a:lnSpc>
            </a:pP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콘텐츠</a:t>
            </a:r>
            <a:r>
              <a:rPr lang="en-US" sz="3399" spc="-11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관리</a:t>
            </a:r>
            <a:r>
              <a:rPr lang="en-US" sz="3399" spc="-11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페이지</a:t>
            </a:r>
            <a:endParaRPr lang="en-US" sz="3399" spc="-112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862598" y="4958047"/>
            <a:ext cx="4720939" cy="5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9"/>
              </a:lnSpc>
            </a:pP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데이터를</a:t>
            </a:r>
            <a:r>
              <a:rPr lang="en-US" sz="3399" spc="-11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이용해</a:t>
            </a:r>
            <a:r>
              <a:rPr lang="en-US" sz="3399" spc="-11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영상</a:t>
            </a:r>
            <a:r>
              <a:rPr lang="en-US" sz="3399" spc="-11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정렬</a:t>
            </a:r>
            <a:endParaRPr lang="en-US" sz="3399" spc="-112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62598" y="5810693"/>
            <a:ext cx="8307506" cy="101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9"/>
              </a:lnSpc>
            </a:pP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영상선호도에</a:t>
            </a:r>
            <a:r>
              <a:rPr lang="en-US" sz="3399" spc="-11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따른</a:t>
            </a:r>
            <a:r>
              <a:rPr lang="en-US" sz="3399" spc="-11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재계약</a:t>
            </a:r>
            <a:r>
              <a:rPr lang="en-US" sz="3399" spc="-11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버튼기능</a:t>
            </a:r>
            <a:endParaRPr lang="en-US" sz="3399" spc="-112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ts val="3909"/>
              </a:lnSpc>
            </a:pPr>
            <a:r>
              <a:rPr lang="en-US" sz="3399" spc="-11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=&gt; </a:t>
            </a: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버튼을</a:t>
            </a:r>
            <a:r>
              <a:rPr lang="en-US" sz="3399" spc="-11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누르면</a:t>
            </a:r>
            <a:r>
              <a:rPr lang="en-US" sz="3399" spc="-11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재계약</a:t>
            </a:r>
            <a:r>
              <a:rPr lang="en-US" sz="3399" spc="-11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기간이</a:t>
            </a:r>
            <a:r>
              <a:rPr lang="en-US" sz="3399" spc="-11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오면</a:t>
            </a:r>
            <a:r>
              <a:rPr lang="en-US" sz="3399" spc="-11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알림기능</a:t>
            </a:r>
            <a:endParaRPr lang="en-US" sz="3399" spc="-112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862598" y="7158639"/>
            <a:ext cx="8307506" cy="5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9"/>
              </a:lnSpc>
            </a:pP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영상</a:t>
            </a:r>
            <a:r>
              <a:rPr lang="en-US" sz="3399" spc="-11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검색기능</a:t>
            </a:r>
            <a:endParaRPr lang="en-US" sz="3399" spc="-112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862598" y="8011285"/>
            <a:ext cx="8307506" cy="5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9"/>
              </a:lnSpc>
            </a:pP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실시간</a:t>
            </a:r>
            <a:r>
              <a:rPr lang="en-US" sz="3399" spc="-11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영상</a:t>
            </a:r>
            <a:r>
              <a:rPr lang="en-US" sz="3399" spc="-11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선호도</a:t>
            </a:r>
            <a:r>
              <a:rPr lang="en-US" sz="3399" spc="-11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자동조회</a:t>
            </a:r>
            <a:r>
              <a:rPr lang="en-US" sz="3399" spc="-11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기능</a:t>
            </a:r>
            <a:endParaRPr lang="en-US" sz="3399" spc="-112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2605816" y="2694401"/>
            <a:ext cx="1894503" cy="1894503"/>
          </a:xfrm>
          <a:custGeom>
            <a:avLst/>
            <a:gdLst/>
            <a:ahLst/>
            <a:cxnLst/>
            <a:rect l="l" t="t" r="r" b="b"/>
            <a:pathLst>
              <a:path w="1894503" h="1894503">
                <a:moveTo>
                  <a:pt x="0" y="0"/>
                </a:moveTo>
                <a:lnTo>
                  <a:pt x="1894502" y="0"/>
                </a:lnTo>
                <a:lnTo>
                  <a:pt x="1894502" y="1894502"/>
                </a:lnTo>
                <a:lnTo>
                  <a:pt x="0" y="18945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5576263" y="2591196"/>
            <a:ext cx="6111742" cy="2100911"/>
          </a:xfrm>
          <a:custGeom>
            <a:avLst/>
            <a:gdLst/>
            <a:ahLst/>
            <a:cxnLst/>
            <a:rect l="l" t="t" r="r" b="b"/>
            <a:pathLst>
              <a:path w="6111742" h="2100911">
                <a:moveTo>
                  <a:pt x="0" y="0"/>
                </a:moveTo>
                <a:lnTo>
                  <a:pt x="6111742" y="0"/>
                </a:lnTo>
                <a:lnTo>
                  <a:pt x="6111742" y="2100912"/>
                </a:lnTo>
                <a:lnTo>
                  <a:pt x="0" y="2100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2763949" y="2306597"/>
            <a:ext cx="2670109" cy="2670109"/>
          </a:xfrm>
          <a:custGeom>
            <a:avLst/>
            <a:gdLst/>
            <a:ahLst/>
            <a:cxnLst/>
            <a:rect l="l" t="t" r="r" b="b"/>
            <a:pathLst>
              <a:path w="2670109" h="2670109">
                <a:moveTo>
                  <a:pt x="0" y="0"/>
                </a:moveTo>
                <a:lnTo>
                  <a:pt x="2670110" y="0"/>
                </a:lnTo>
                <a:lnTo>
                  <a:pt x="2670110" y="2670110"/>
                </a:lnTo>
                <a:lnTo>
                  <a:pt x="0" y="26701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3184698" y="5777075"/>
            <a:ext cx="2772816" cy="2772816"/>
          </a:xfrm>
          <a:custGeom>
            <a:avLst/>
            <a:gdLst/>
            <a:ahLst/>
            <a:cxnLst/>
            <a:rect l="l" t="t" r="r" b="b"/>
            <a:pathLst>
              <a:path w="2772816" h="2772816">
                <a:moveTo>
                  <a:pt x="0" y="0"/>
                </a:moveTo>
                <a:lnTo>
                  <a:pt x="2772816" y="0"/>
                </a:lnTo>
                <a:lnTo>
                  <a:pt x="2772816" y="2772816"/>
                </a:lnTo>
                <a:lnTo>
                  <a:pt x="0" y="27728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7589459" y="6261111"/>
            <a:ext cx="6981513" cy="1804745"/>
          </a:xfrm>
          <a:custGeom>
            <a:avLst/>
            <a:gdLst/>
            <a:ahLst/>
            <a:cxnLst/>
            <a:rect l="l" t="t" r="r" b="b"/>
            <a:pathLst>
              <a:path w="6981513" h="1804745">
                <a:moveTo>
                  <a:pt x="0" y="0"/>
                </a:moveTo>
                <a:lnTo>
                  <a:pt x="6981513" y="0"/>
                </a:lnTo>
                <a:lnTo>
                  <a:pt x="6981513" y="1804745"/>
                </a:lnTo>
                <a:lnTo>
                  <a:pt x="0" y="18047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380936" y="935482"/>
            <a:ext cx="2503068" cy="53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54"/>
              </a:lnSpc>
              <a:spcBef>
                <a:spcPct val="0"/>
              </a:spcBef>
            </a:pPr>
            <a:r>
              <a:rPr lang="en-US" sz="3110" spc="-43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개발 환경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188059" y="1814195"/>
            <a:ext cx="4415811" cy="588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56"/>
              </a:lnSpc>
              <a:spcBef>
                <a:spcPct val="0"/>
              </a:spcBef>
            </a:pPr>
            <a:r>
              <a:rPr lang="en-US" sz="3468" spc="-15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팀원</a:t>
            </a:r>
            <a:r>
              <a:rPr lang="en-US" sz="3468" spc="-15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및 </a:t>
            </a:r>
            <a:r>
              <a:rPr lang="en-US" sz="3468" spc="-15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팀원별</a:t>
            </a:r>
            <a:r>
              <a:rPr lang="en-US" sz="3468" spc="-15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468" spc="-15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역할</a:t>
            </a:r>
            <a:r>
              <a:rPr lang="en-US" sz="3468" spc="-15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468" spc="-15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소개</a:t>
            </a:r>
            <a:endParaRPr lang="en-US" sz="3468" spc="-159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812426" y="3738991"/>
            <a:ext cx="4733899" cy="1182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9641" lvl="1" indent="-304821" algn="l">
              <a:lnSpc>
                <a:spcPts val="4800"/>
              </a:lnSpc>
              <a:buFont typeface="Arial"/>
              <a:buChar char="•"/>
            </a:pPr>
            <a:r>
              <a:rPr lang="en-US" sz="2823" spc="-12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선정 주제와 유사한 기존 제품(서비스) 조사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88059" y="3169790"/>
            <a:ext cx="4877206" cy="588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58"/>
              </a:lnSpc>
              <a:spcBef>
                <a:spcPct val="0"/>
              </a:spcBef>
            </a:pPr>
            <a:r>
              <a:rPr lang="en-US" sz="3470" spc="-15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주제 및 해당 주제 선정 배경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88059" y="6499352"/>
            <a:ext cx="4656995" cy="588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56"/>
              </a:lnSpc>
              <a:spcBef>
                <a:spcPct val="0"/>
              </a:spcBef>
            </a:pPr>
            <a:r>
              <a:rPr lang="en-US" sz="3468" spc="-15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예상</a:t>
            </a:r>
            <a:r>
              <a:rPr lang="en-US" sz="3468" spc="-15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468" spc="-15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구현</a:t>
            </a:r>
            <a:r>
              <a:rPr lang="en-US" sz="3468" spc="-15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468" spc="-15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기능</a:t>
            </a:r>
            <a:endParaRPr lang="en-US" sz="3468" spc="-159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930711" y="1852872"/>
            <a:ext cx="3052600" cy="588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56"/>
              </a:lnSpc>
              <a:spcBef>
                <a:spcPct val="0"/>
              </a:spcBef>
            </a:pPr>
            <a:r>
              <a:rPr lang="en-US" sz="3468" spc="-15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팀 미팅 계획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801600" y="7734300"/>
            <a:ext cx="3052600" cy="677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en-US" sz="3968" spc="-18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Q&amp;A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12095" y="1193911"/>
            <a:ext cx="886159" cy="164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481"/>
              </a:lnSpc>
              <a:spcBef>
                <a:spcPct val="0"/>
              </a:spcBef>
            </a:pPr>
            <a:r>
              <a:rPr lang="en-US" sz="9629" u="none" strike="noStrik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1.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12095" y="2539074"/>
            <a:ext cx="886159" cy="164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481"/>
              </a:lnSpc>
              <a:spcBef>
                <a:spcPct val="0"/>
              </a:spcBef>
            </a:pPr>
            <a:r>
              <a:rPr lang="en-US" sz="9629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2</a:t>
            </a:r>
            <a:r>
              <a:rPr lang="en-US" sz="9629" u="none" strike="noStrik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512095" y="5879068"/>
            <a:ext cx="886159" cy="164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481"/>
              </a:lnSpc>
              <a:spcBef>
                <a:spcPct val="0"/>
              </a:spcBef>
            </a:pPr>
            <a:r>
              <a:rPr lang="en-US" sz="9629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3</a:t>
            </a:r>
            <a:r>
              <a:rPr lang="en-US" sz="9629" u="none" strike="noStrik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254746" y="1224556"/>
            <a:ext cx="886159" cy="164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481"/>
              </a:lnSpc>
              <a:spcBef>
                <a:spcPct val="0"/>
              </a:spcBef>
            </a:pPr>
            <a:r>
              <a:rPr lang="en-US" sz="9629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4</a:t>
            </a:r>
            <a:r>
              <a:rPr lang="en-US" sz="9629" u="none" strike="noStrik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254746" y="3691366"/>
            <a:ext cx="886159" cy="164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481"/>
              </a:lnSpc>
              <a:spcBef>
                <a:spcPct val="0"/>
              </a:spcBef>
            </a:pPr>
            <a:r>
              <a:rPr lang="en-US" sz="9629" dirty="0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5</a:t>
            </a:r>
            <a:r>
              <a:rPr lang="en-US" sz="9629" u="none" strike="noStrike" dirty="0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3950" y="944123"/>
            <a:ext cx="2186274" cy="79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목 차</a:t>
            </a:r>
          </a:p>
        </p:txBody>
      </p:sp>
      <p:sp>
        <p:nvSpPr>
          <p:cNvPr id="17" name="AutoShape 17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5812426" y="4963591"/>
            <a:ext cx="4094459" cy="1182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9641" lvl="1" indent="-304821" algn="l">
              <a:lnSpc>
                <a:spcPts val="4800"/>
              </a:lnSpc>
              <a:buFont typeface="Arial"/>
              <a:buChar char="•"/>
            </a:pPr>
            <a:r>
              <a:rPr lang="en-US" sz="2823" spc="-12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기존 제품(서비스)과의 차별성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812426" y="7068473"/>
            <a:ext cx="4094459" cy="573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9641" lvl="1" indent="-304821" algn="l">
              <a:lnSpc>
                <a:spcPts val="4800"/>
              </a:lnSpc>
              <a:buFont typeface="Arial"/>
              <a:buChar char="•"/>
            </a:pPr>
            <a:r>
              <a:rPr lang="en-US" sz="2823" spc="-12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개발 환경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812426" y="7679742"/>
            <a:ext cx="4094459" cy="573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9641" lvl="1" indent="-304821" algn="l">
              <a:lnSpc>
                <a:spcPts val="4800"/>
              </a:lnSpc>
              <a:buFont typeface="Arial"/>
              <a:buChar char="•"/>
            </a:pPr>
            <a:r>
              <a:rPr lang="en-US" sz="2823" spc="-12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목표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486548" y="2371552"/>
            <a:ext cx="4094459" cy="1182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9641" lvl="1" indent="-304821" algn="l">
              <a:lnSpc>
                <a:spcPts val="4800"/>
              </a:lnSpc>
              <a:buFont typeface="Arial"/>
              <a:buChar char="•"/>
            </a:pPr>
            <a:r>
              <a:rPr lang="en-US" sz="2823" spc="-12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</a:t>
            </a:r>
            <a:r>
              <a:rPr lang="en-US" sz="2823" spc="-12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823" spc="-12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전체</a:t>
            </a:r>
            <a:r>
              <a:rPr lang="en-US" sz="2823" spc="-12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823" spc="-12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수행</a:t>
            </a:r>
            <a:r>
              <a:rPr lang="en-US" sz="2823" spc="-12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823" spc="-12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일정</a:t>
            </a:r>
            <a:r>
              <a:rPr lang="en-US" sz="2823" spc="-12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823" spc="-12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계획</a:t>
            </a:r>
            <a:r>
              <a:rPr lang="en-US" sz="2823" spc="-12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(Gantt Chart)</a:t>
            </a:r>
          </a:p>
        </p:txBody>
      </p:sp>
      <p:sp>
        <p:nvSpPr>
          <p:cNvPr id="26" name="TextBox 15">
            <a:extLst>
              <a:ext uri="{FF2B5EF4-FFF2-40B4-BE49-F238E27FC236}">
                <a16:creationId xmlns:a16="http://schemas.microsoft.com/office/drawing/2014/main" id="{FB5810A9-34B4-59D4-EAB6-603A5C05E7A7}"/>
              </a:ext>
            </a:extLst>
          </p:cNvPr>
          <p:cNvSpPr txBox="1"/>
          <p:nvPr/>
        </p:nvSpPr>
        <p:spPr>
          <a:xfrm>
            <a:off x="12254746" y="7048500"/>
            <a:ext cx="886159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481"/>
              </a:lnSpc>
              <a:spcBef>
                <a:spcPct val="0"/>
              </a:spcBef>
            </a:pPr>
            <a:r>
              <a:rPr lang="en-US" sz="9629" u="none" strike="noStrike" dirty="0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6.</a:t>
            </a: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5168192E-8004-AEF1-FE44-B6AB16B6E266}"/>
              </a:ext>
            </a:extLst>
          </p:cNvPr>
          <p:cNvSpPr txBox="1"/>
          <p:nvPr/>
        </p:nvSpPr>
        <p:spPr>
          <a:xfrm>
            <a:off x="12903711" y="4341210"/>
            <a:ext cx="3052600" cy="658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ko-KR" altLang="en-US" sz="3968" spc="-18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업무 분석서</a:t>
            </a:r>
            <a:endParaRPr lang="en-US" altLang="ko-KR" sz="3968" spc="-182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0678E7-FD73-A1C6-DFA5-AE8292151235}"/>
              </a:ext>
            </a:extLst>
          </p:cNvPr>
          <p:cNvSpPr txBox="1"/>
          <p:nvPr/>
        </p:nvSpPr>
        <p:spPr>
          <a:xfrm>
            <a:off x="12039600" y="4900218"/>
            <a:ext cx="3185582" cy="245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641" lvl="1" indent="-304821" algn="l">
              <a:lnSpc>
                <a:spcPts val="4800"/>
              </a:lnSpc>
              <a:buFont typeface="Arial"/>
              <a:buChar char="•"/>
            </a:pPr>
            <a:r>
              <a:rPr lang="ko-KR" altLang="en-US" spc="-12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조직구도</a:t>
            </a:r>
            <a:r>
              <a:rPr lang="en-US" altLang="ko-KR" spc="-12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,</a:t>
            </a:r>
            <a:r>
              <a:rPr lang="ko-KR" altLang="en-US" spc="-12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업무배경도</a:t>
            </a:r>
            <a:endParaRPr lang="en-US" altLang="ko-KR" spc="-129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609641" lvl="1" indent="-304821" algn="l">
              <a:lnSpc>
                <a:spcPts val="4800"/>
              </a:lnSpc>
              <a:buFont typeface="Arial"/>
              <a:buChar char="•"/>
            </a:pPr>
            <a:r>
              <a:rPr lang="ko-KR" altLang="en-US" sz="1800" spc="-12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기능분해도</a:t>
            </a:r>
            <a:endParaRPr lang="en-US" altLang="ko-KR" sz="1800" spc="-129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609641" lvl="1" indent="-304821" algn="l">
              <a:lnSpc>
                <a:spcPts val="4800"/>
              </a:lnSpc>
              <a:buFont typeface="Arial"/>
              <a:buChar char="•"/>
            </a:pPr>
            <a:r>
              <a:rPr lang="ko-KR" altLang="en-US" spc="-12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엔터티</a:t>
            </a:r>
            <a:r>
              <a:rPr lang="ko-KR" altLang="en-US" spc="-12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연관도</a:t>
            </a:r>
            <a:endParaRPr lang="en-US" altLang="ko-KR" spc="-129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609641" lvl="1" indent="-304821" algn="l">
              <a:lnSpc>
                <a:spcPts val="4800"/>
              </a:lnSpc>
              <a:buFont typeface="Arial"/>
              <a:buChar char="•"/>
            </a:pPr>
            <a:r>
              <a:rPr lang="ko-KR" altLang="en-US" spc="-12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관계정의서</a:t>
            </a:r>
            <a:endParaRPr lang="en-US" altLang="ko-KR" spc="-129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307AEC-A29E-0579-48AD-3F281D3F0C9F}"/>
              </a:ext>
            </a:extLst>
          </p:cNvPr>
          <p:cNvSpPr txBox="1"/>
          <p:nvPr/>
        </p:nvSpPr>
        <p:spPr>
          <a:xfrm>
            <a:off x="14340418" y="4845247"/>
            <a:ext cx="3185582" cy="245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641" lvl="1" indent="-304821" algn="l">
              <a:lnSpc>
                <a:spcPts val="4800"/>
              </a:lnSpc>
              <a:buFont typeface="Arial"/>
              <a:buChar char="•"/>
            </a:pPr>
            <a:r>
              <a:rPr lang="ko-KR" altLang="en-US" spc="-12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프로세스 계층도</a:t>
            </a:r>
            <a:endParaRPr lang="en-US" altLang="ko-KR" spc="-129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609641" lvl="1" indent="-304821" algn="l">
              <a:lnSpc>
                <a:spcPts val="4800"/>
              </a:lnSpc>
              <a:buFont typeface="Arial"/>
              <a:buChar char="•"/>
            </a:pPr>
            <a:r>
              <a:rPr lang="ko-KR" altLang="en-US" spc="-12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프로세서 정의서</a:t>
            </a:r>
            <a:r>
              <a:rPr lang="en-US" altLang="ko-KR" spc="-12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(+</a:t>
            </a:r>
            <a:r>
              <a:rPr lang="ko-KR" altLang="en-US" spc="-12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명세서</a:t>
            </a:r>
            <a:r>
              <a:rPr lang="en-US" altLang="ko-KR" spc="-12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)</a:t>
            </a:r>
          </a:p>
          <a:p>
            <a:pPr marL="609641" lvl="1" indent="-304821" algn="l">
              <a:lnSpc>
                <a:spcPts val="4800"/>
              </a:lnSpc>
              <a:buFont typeface="Arial"/>
              <a:buChar char="•"/>
            </a:pPr>
            <a:r>
              <a:rPr lang="ko-KR" altLang="en-US" spc="-12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프로세서</a:t>
            </a:r>
            <a:r>
              <a:rPr lang="en-US" altLang="ko-KR" spc="-12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/</a:t>
            </a:r>
            <a:r>
              <a:rPr lang="ko-KR" altLang="en-US" spc="-12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엔터티</a:t>
            </a:r>
            <a:r>
              <a:rPr lang="ko-KR" altLang="en-US" spc="-12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매트릭스</a:t>
            </a:r>
            <a:endParaRPr lang="en-US" altLang="ko-KR" spc="-129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609641" lvl="1" indent="-304821" algn="l">
              <a:lnSpc>
                <a:spcPts val="4800"/>
              </a:lnSpc>
              <a:buFont typeface="Arial"/>
              <a:buChar char="•"/>
            </a:pPr>
            <a:r>
              <a:rPr lang="ko-KR" altLang="en-US" spc="-12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엔터티</a:t>
            </a:r>
            <a:r>
              <a:rPr lang="ko-KR" altLang="en-US" spc="-12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연관도</a:t>
            </a:r>
            <a:endParaRPr lang="en-US" altLang="ko-KR" spc="-129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380936" y="935482"/>
            <a:ext cx="2503068" cy="53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54"/>
              </a:lnSpc>
              <a:spcBef>
                <a:spcPct val="0"/>
              </a:spcBef>
            </a:pPr>
            <a:r>
              <a:rPr lang="en-US" sz="3110" spc="-43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목표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22018" y="3717850"/>
            <a:ext cx="10159685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9"/>
              </a:lnSpc>
            </a:pPr>
            <a:r>
              <a:rPr lang="ko-KR" altLang="en-US" sz="3399" spc="-112" dirty="0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회사가 운영되어야만</a:t>
            </a:r>
            <a:endParaRPr lang="en-US" altLang="ko-KR" sz="3399" spc="-112" dirty="0">
              <a:solidFill>
                <a:srgbClr val="191919"/>
              </a:solidFill>
              <a:latin typeface="윤고딕" panose="020B0600000101010101" charset="-127"/>
              <a:ea typeface="윤고딕" panose="020B0600000101010101" charset="-127"/>
              <a:cs typeface="윤고딕 Bold"/>
              <a:sym typeface="윤고딕 Bold"/>
            </a:endParaRPr>
          </a:p>
          <a:p>
            <a:pPr algn="ctr">
              <a:lnSpc>
                <a:spcPts val="3909"/>
              </a:lnSpc>
            </a:pPr>
            <a:r>
              <a:rPr lang="ko-KR" altLang="en-US" sz="3399" spc="-112" dirty="0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소비자가</a:t>
            </a:r>
            <a:r>
              <a:rPr lang="en-US" altLang="ko-KR" sz="3399" spc="-112" dirty="0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 </a:t>
            </a:r>
            <a:r>
              <a:rPr lang="ko-KR" altLang="en-US" sz="3399" spc="-112" dirty="0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콘텐츠를 즐길 수 있다</a:t>
            </a:r>
            <a:r>
              <a:rPr lang="en-US" altLang="ko-KR" sz="3399" spc="-112" dirty="0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.</a:t>
            </a:r>
            <a:endParaRPr lang="en-US" sz="3399" spc="-112" dirty="0">
              <a:solidFill>
                <a:srgbClr val="191919"/>
              </a:solidFill>
              <a:latin typeface="윤고딕" panose="020B0600000101010101" charset="-127"/>
              <a:ea typeface="윤고딕" panose="020B0600000101010101" charset="-127"/>
              <a:cs typeface="윤고딕 Bold"/>
              <a:sym typeface="윤고딕 Bold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0EB2630-39AB-9C94-12B6-4A1E877B6D05}"/>
              </a:ext>
            </a:extLst>
          </p:cNvPr>
          <p:cNvSpPr txBox="1"/>
          <p:nvPr/>
        </p:nvSpPr>
        <p:spPr>
          <a:xfrm>
            <a:off x="3722018" y="5308673"/>
            <a:ext cx="10159685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ctr">
              <a:lnSpc>
                <a:spcPts val="3909"/>
              </a:lnSpc>
              <a:buFont typeface="Wingdings" panose="05000000000000000000" pitchFamily="2" charset="2"/>
              <a:buChar char="è"/>
            </a:pPr>
            <a:r>
              <a:rPr lang="ko-KR" altLang="en-US" sz="3399" spc="-112" dirty="0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관리자 친화적 환경이 오히려 소비자의 만족으로</a:t>
            </a:r>
            <a:endParaRPr lang="en-US" altLang="ko-KR" sz="3399" spc="-112" dirty="0">
              <a:solidFill>
                <a:srgbClr val="191919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  <a:p>
            <a:pPr algn="ctr">
              <a:lnSpc>
                <a:spcPts val="3909"/>
              </a:lnSpc>
            </a:pPr>
            <a:r>
              <a:rPr lang="ko-KR" altLang="en-US" sz="3399" spc="-112" dirty="0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이어질 수 있다</a:t>
            </a:r>
            <a:r>
              <a:rPr lang="en-US" altLang="ko-KR" sz="3399" spc="-112" dirty="0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09183" y="4654503"/>
            <a:ext cx="6869633" cy="100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팀 미팅 계획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90868" y="9717040"/>
            <a:ext cx="18869735" cy="120011"/>
            <a:chOff x="0" y="0"/>
            <a:chExt cx="4969807" cy="316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 flipV="1">
            <a:off x="1239858" y="4708518"/>
            <a:ext cx="16019442" cy="17777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2504047" y="4505217"/>
            <a:ext cx="366931" cy="406603"/>
            <a:chOff x="0" y="0"/>
            <a:chExt cx="733496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33496" cy="812800"/>
            </a:xfrm>
            <a:custGeom>
              <a:avLst/>
              <a:gdLst/>
              <a:ahLst/>
              <a:cxnLst/>
              <a:rect l="l" t="t" r="r" b="b"/>
              <a:pathLst>
                <a:path w="733496" h="812800">
                  <a:moveTo>
                    <a:pt x="366748" y="0"/>
                  </a:moveTo>
                  <a:cubicBezTo>
                    <a:pt x="164199" y="0"/>
                    <a:pt x="0" y="181951"/>
                    <a:pt x="0" y="406400"/>
                  </a:cubicBezTo>
                  <a:cubicBezTo>
                    <a:pt x="0" y="630849"/>
                    <a:pt x="164199" y="812800"/>
                    <a:pt x="366748" y="812800"/>
                  </a:cubicBezTo>
                  <a:cubicBezTo>
                    <a:pt x="569297" y="812800"/>
                    <a:pt x="733496" y="630849"/>
                    <a:pt x="733496" y="406400"/>
                  </a:cubicBezTo>
                  <a:cubicBezTo>
                    <a:pt x="733496" y="181951"/>
                    <a:pt x="569297" y="0"/>
                    <a:pt x="366748" y="0"/>
                  </a:cubicBezTo>
                  <a:close/>
                </a:path>
              </a:pathLst>
            </a:custGeom>
            <a:solidFill>
              <a:srgbClr val="19191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8765" y="28575"/>
              <a:ext cx="595966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887941" y="4505217"/>
            <a:ext cx="366931" cy="406603"/>
            <a:chOff x="0" y="0"/>
            <a:chExt cx="733496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33496" cy="812800"/>
            </a:xfrm>
            <a:custGeom>
              <a:avLst/>
              <a:gdLst/>
              <a:ahLst/>
              <a:cxnLst/>
              <a:rect l="l" t="t" r="r" b="b"/>
              <a:pathLst>
                <a:path w="733496" h="812800">
                  <a:moveTo>
                    <a:pt x="366748" y="0"/>
                  </a:moveTo>
                  <a:cubicBezTo>
                    <a:pt x="164199" y="0"/>
                    <a:pt x="0" y="181951"/>
                    <a:pt x="0" y="406400"/>
                  </a:cubicBezTo>
                  <a:cubicBezTo>
                    <a:pt x="0" y="630849"/>
                    <a:pt x="164199" y="812800"/>
                    <a:pt x="366748" y="812800"/>
                  </a:cubicBezTo>
                  <a:cubicBezTo>
                    <a:pt x="569297" y="812800"/>
                    <a:pt x="733496" y="630849"/>
                    <a:pt x="733496" y="406400"/>
                  </a:cubicBezTo>
                  <a:cubicBezTo>
                    <a:pt x="733496" y="181951"/>
                    <a:pt x="569297" y="0"/>
                    <a:pt x="366748" y="0"/>
                  </a:cubicBezTo>
                  <a:close/>
                </a:path>
              </a:pathLst>
            </a:custGeom>
            <a:solidFill>
              <a:srgbClr val="19191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68765" y="28575"/>
              <a:ext cx="595966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271836" y="4505217"/>
            <a:ext cx="366931" cy="406603"/>
            <a:chOff x="0" y="0"/>
            <a:chExt cx="733496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33496" cy="812800"/>
            </a:xfrm>
            <a:custGeom>
              <a:avLst/>
              <a:gdLst/>
              <a:ahLst/>
              <a:cxnLst/>
              <a:rect l="l" t="t" r="r" b="b"/>
              <a:pathLst>
                <a:path w="733496" h="812800">
                  <a:moveTo>
                    <a:pt x="366748" y="0"/>
                  </a:moveTo>
                  <a:cubicBezTo>
                    <a:pt x="164199" y="0"/>
                    <a:pt x="0" y="181951"/>
                    <a:pt x="0" y="406400"/>
                  </a:cubicBezTo>
                  <a:cubicBezTo>
                    <a:pt x="0" y="630849"/>
                    <a:pt x="164199" y="812800"/>
                    <a:pt x="366748" y="812800"/>
                  </a:cubicBezTo>
                  <a:cubicBezTo>
                    <a:pt x="569297" y="812800"/>
                    <a:pt x="733496" y="630849"/>
                    <a:pt x="733496" y="406400"/>
                  </a:cubicBezTo>
                  <a:cubicBezTo>
                    <a:pt x="733496" y="181951"/>
                    <a:pt x="569297" y="0"/>
                    <a:pt x="366748" y="0"/>
                  </a:cubicBezTo>
                  <a:close/>
                </a:path>
              </a:pathLst>
            </a:custGeom>
            <a:solidFill>
              <a:srgbClr val="19191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68765" y="28575"/>
              <a:ext cx="595966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655730" y="4505217"/>
            <a:ext cx="366931" cy="406603"/>
            <a:chOff x="0" y="0"/>
            <a:chExt cx="733496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33496" cy="812800"/>
            </a:xfrm>
            <a:custGeom>
              <a:avLst/>
              <a:gdLst/>
              <a:ahLst/>
              <a:cxnLst/>
              <a:rect l="l" t="t" r="r" b="b"/>
              <a:pathLst>
                <a:path w="733496" h="812800">
                  <a:moveTo>
                    <a:pt x="366748" y="0"/>
                  </a:moveTo>
                  <a:cubicBezTo>
                    <a:pt x="164199" y="0"/>
                    <a:pt x="0" y="181951"/>
                    <a:pt x="0" y="406400"/>
                  </a:cubicBezTo>
                  <a:cubicBezTo>
                    <a:pt x="0" y="630849"/>
                    <a:pt x="164199" y="812800"/>
                    <a:pt x="366748" y="812800"/>
                  </a:cubicBezTo>
                  <a:cubicBezTo>
                    <a:pt x="569297" y="812800"/>
                    <a:pt x="733496" y="630849"/>
                    <a:pt x="733496" y="406400"/>
                  </a:cubicBezTo>
                  <a:cubicBezTo>
                    <a:pt x="733496" y="181951"/>
                    <a:pt x="569297" y="0"/>
                    <a:pt x="366748" y="0"/>
                  </a:cubicBezTo>
                  <a:close/>
                </a:path>
              </a:pathLst>
            </a:custGeom>
            <a:solidFill>
              <a:srgbClr val="19191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68765" y="28575"/>
              <a:ext cx="595966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504047" y="2624270"/>
            <a:ext cx="1015977" cy="2084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128"/>
              </a:lnSpc>
              <a:spcBef>
                <a:spcPct val="0"/>
              </a:spcBef>
            </a:pPr>
            <a:r>
              <a:rPr lang="en-US" sz="12234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879420" y="2624270"/>
            <a:ext cx="1015977" cy="2084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128"/>
              </a:lnSpc>
              <a:spcBef>
                <a:spcPct val="0"/>
              </a:spcBef>
            </a:pPr>
            <a:r>
              <a:rPr lang="en-US" sz="12234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263315" y="2624270"/>
            <a:ext cx="1015977" cy="2084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128"/>
              </a:lnSpc>
              <a:spcBef>
                <a:spcPct val="0"/>
              </a:spcBef>
            </a:pPr>
            <a:r>
              <a:rPr lang="en-US" sz="12234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641492" y="2624270"/>
            <a:ext cx="1015977" cy="2084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128"/>
              </a:lnSpc>
              <a:spcBef>
                <a:spcPct val="0"/>
              </a:spcBef>
            </a:pPr>
            <a:r>
              <a:rPr lang="en-US" sz="12234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30399" y="5422779"/>
            <a:ext cx="3254849" cy="496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9"/>
              </a:lnSpc>
              <a:spcBef>
                <a:spcPct val="0"/>
              </a:spcBef>
            </a:pPr>
            <a:r>
              <a:rPr lang="en-US" sz="2871" spc="-114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웹 페이지 만들기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491879" y="5422779"/>
            <a:ext cx="3254849" cy="496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9"/>
              </a:lnSpc>
              <a:spcBef>
                <a:spcPct val="0"/>
              </a:spcBef>
            </a:pPr>
            <a:r>
              <a:rPr lang="en-US" sz="2871" spc="-114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데이터 베이스 설계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017867" y="5422779"/>
            <a:ext cx="3254849" cy="496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9"/>
              </a:lnSpc>
              <a:spcBef>
                <a:spcPct val="0"/>
              </a:spcBef>
            </a:pPr>
            <a:r>
              <a:rPr lang="en-US" sz="2871" spc="-114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데이터 베이스 연결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386487" y="5422779"/>
            <a:ext cx="3256474" cy="497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1"/>
              </a:lnSpc>
              <a:spcBef>
                <a:spcPct val="0"/>
              </a:spcBef>
            </a:pPr>
            <a:r>
              <a:rPr lang="en-US" sz="2872" spc="-114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웹 테스트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80936" y="935482"/>
            <a:ext cx="2503068" cy="53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54"/>
              </a:lnSpc>
              <a:spcBef>
                <a:spcPct val="0"/>
              </a:spcBef>
            </a:pPr>
            <a:r>
              <a:rPr lang="en-US" sz="3110" spc="-43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팀 미팅 계획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12287" y="5947274"/>
            <a:ext cx="3254849" cy="1000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9"/>
              </a:lnSpc>
            </a:pPr>
            <a:r>
              <a:rPr lang="en-US" sz="2871" spc="-114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9월 24일 - 10월 12일</a:t>
            </a:r>
          </a:p>
          <a:p>
            <a:pPr algn="ctr">
              <a:lnSpc>
                <a:spcPts val="4019"/>
              </a:lnSpc>
              <a:spcBef>
                <a:spcPct val="0"/>
              </a:spcBef>
            </a:pPr>
            <a:r>
              <a:rPr lang="en-US" sz="2871" spc="-114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주 2회 미팅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491879" y="5947274"/>
            <a:ext cx="3254849" cy="1000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9"/>
              </a:lnSpc>
            </a:pPr>
            <a:r>
              <a:rPr lang="en-US" sz="2871" spc="-114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10월 14일 - 10월 27일</a:t>
            </a:r>
          </a:p>
          <a:p>
            <a:pPr algn="ctr">
              <a:lnSpc>
                <a:spcPts val="4019"/>
              </a:lnSpc>
              <a:spcBef>
                <a:spcPct val="0"/>
              </a:spcBef>
            </a:pPr>
            <a:r>
              <a:rPr lang="en-US" sz="2871" spc="-114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주 2회 </a:t>
            </a:r>
            <a:r>
              <a:rPr lang="en-US" sz="2871" spc="-114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미팅</a:t>
            </a:r>
            <a:endParaRPr lang="en-US" sz="2871" spc="-114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8017867" y="5947274"/>
            <a:ext cx="3254849" cy="1000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9"/>
              </a:lnSpc>
            </a:pPr>
            <a:r>
              <a:rPr lang="en-US" sz="2871" spc="-114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10월 8일 - 11월 10일</a:t>
            </a:r>
          </a:p>
          <a:p>
            <a:pPr algn="ctr">
              <a:lnSpc>
                <a:spcPts val="4019"/>
              </a:lnSpc>
              <a:spcBef>
                <a:spcPct val="0"/>
              </a:spcBef>
            </a:pPr>
            <a:r>
              <a:rPr lang="en-US" sz="2871" spc="-114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주 2회 </a:t>
            </a:r>
            <a:r>
              <a:rPr lang="en-US" sz="2871" spc="-114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미팅</a:t>
            </a:r>
            <a:endParaRPr lang="en-US" sz="2871" spc="-114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1386487" y="5956333"/>
            <a:ext cx="3256474" cy="1000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1"/>
              </a:lnSpc>
            </a:pPr>
            <a:r>
              <a:rPr lang="en-US" sz="2872" spc="-114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11월 11일 - 11월 24일</a:t>
            </a:r>
          </a:p>
          <a:p>
            <a:pPr algn="ctr">
              <a:lnSpc>
                <a:spcPts val="4021"/>
              </a:lnSpc>
              <a:spcBef>
                <a:spcPct val="0"/>
              </a:spcBef>
            </a:pPr>
            <a:r>
              <a:rPr lang="en-US" sz="2872" spc="-114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주 2회 </a:t>
            </a:r>
            <a:r>
              <a:rPr lang="ko-KR" altLang="en-US" sz="2872" spc="-114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미팅</a:t>
            </a:r>
            <a:endParaRPr lang="en-US" sz="2872" spc="-114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  <p:grpSp>
        <p:nvGrpSpPr>
          <p:cNvPr id="32" name="Group 32"/>
          <p:cNvGrpSpPr/>
          <p:nvPr/>
        </p:nvGrpSpPr>
        <p:grpSpPr>
          <a:xfrm>
            <a:off x="16039625" y="4505217"/>
            <a:ext cx="366931" cy="406603"/>
            <a:chOff x="0" y="0"/>
            <a:chExt cx="733496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733496" cy="812800"/>
            </a:xfrm>
            <a:custGeom>
              <a:avLst/>
              <a:gdLst/>
              <a:ahLst/>
              <a:cxnLst/>
              <a:rect l="l" t="t" r="r" b="b"/>
              <a:pathLst>
                <a:path w="733496" h="812800">
                  <a:moveTo>
                    <a:pt x="366748" y="0"/>
                  </a:moveTo>
                  <a:cubicBezTo>
                    <a:pt x="164199" y="0"/>
                    <a:pt x="0" y="181951"/>
                    <a:pt x="0" y="406400"/>
                  </a:cubicBezTo>
                  <a:cubicBezTo>
                    <a:pt x="0" y="630849"/>
                    <a:pt x="164199" y="812800"/>
                    <a:pt x="366748" y="812800"/>
                  </a:cubicBezTo>
                  <a:cubicBezTo>
                    <a:pt x="569297" y="812800"/>
                    <a:pt x="733496" y="630849"/>
                    <a:pt x="733496" y="406400"/>
                  </a:cubicBezTo>
                  <a:cubicBezTo>
                    <a:pt x="733496" y="181951"/>
                    <a:pt x="569297" y="0"/>
                    <a:pt x="366748" y="0"/>
                  </a:cubicBezTo>
                  <a:close/>
                </a:path>
              </a:pathLst>
            </a:custGeom>
            <a:solidFill>
              <a:srgbClr val="19191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68765" y="28575"/>
              <a:ext cx="595966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6039625" y="2642047"/>
            <a:ext cx="1015977" cy="2084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128"/>
              </a:lnSpc>
              <a:spcBef>
                <a:spcPct val="0"/>
              </a:spcBef>
            </a:pPr>
            <a:r>
              <a:rPr lang="en-US" sz="12234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5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643562" y="5432304"/>
            <a:ext cx="3235339" cy="484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5"/>
              </a:lnSpc>
              <a:spcBef>
                <a:spcPct val="0"/>
              </a:spcBef>
            </a:pPr>
            <a:r>
              <a:rPr lang="en-US" sz="2854" spc="-114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코드 수정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643562" y="5962395"/>
            <a:ext cx="3235339" cy="985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5"/>
              </a:lnSpc>
            </a:pPr>
            <a:r>
              <a:rPr lang="en-US" sz="2854" spc="-114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11월 25일 - 12월 8일</a:t>
            </a:r>
          </a:p>
          <a:p>
            <a:pPr algn="ctr">
              <a:lnSpc>
                <a:spcPts val="3995"/>
              </a:lnSpc>
              <a:spcBef>
                <a:spcPct val="0"/>
              </a:spcBef>
            </a:pPr>
            <a:r>
              <a:rPr lang="en-US" sz="2854" spc="-114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주 2회 </a:t>
            </a:r>
            <a:r>
              <a:rPr lang="ko-KR" altLang="en-US" sz="2854" spc="-114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미팅</a:t>
            </a:r>
            <a:endParaRPr lang="en-US" sz="2854" spc="-114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4969940" y="2195570"/>
            <a:ext cx="8348120" cy="5895860"/>
          </a:xfrm>
          <a:custGeom>
            <a:avLst/>
            <a:gdLst/>
            <a:ahLst/>
            <a:cxnLst/>
            <a:rect l="l" t="t" r="r" b="b"/>
            <a:pathLst>
              <a:path w="8348120" h="5895860">
                <a:moveTo>
                  <a:pt x="0" y="0"/>
                </a:moveTo>
                <a:lnTo>
                  <a:pt x="8348120" y="0"/>
                </a:lnTo>
                <a:lnTo>
                  <a:pt x="8348120" y="5895860"/>
                </a:lnTo>
                <a:lnTo>
                  <a:pt x="0" y="5895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380936" y="935482"/>
            <a:ext cx="4968832" cy="1083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54"/>
              </a:lnSpc>
            </a:pPr>
            <a:r>
              <a:rPr lang="en-US" sz="3110" spc="-43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프로젝트 전체 수행 일정 계획</a:t>
            </a:r>
          </a:p>
          <a:p>
            <a:pPr algn="just">
              <a:lnSpc>
                <a:spcPts val="4354"/>
              </a:lnSpc>
              <a:spcBef>
                <a:spcPct val="0"/>
              </a:spcBef>
            </a:pPr>
            <a:r>
              <a:rPr lang="en-US" sz="3110" spc="-43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(Gantt Chart)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09183" y="4654503"/>
            <a:ext cx="6869633" cy="100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 dirty="0" err="1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결론</a:t>
            </a:r>
            <a:endParaRPr lang="en-US" sz="6514" spc="-214" dirty="0">
              <a:solidFill>
                <a:srgbClr val="191919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90868" y="9717040"/>
            <a:ext cx="18869735" cy="120011"/>
            <a:chOff x="0" y="0"/>
            <a:chExt cx="4969807" cy="316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4227313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2514600" y="2373199"/>
            <a:ext cx="14231251" cy="4912206"/>
            <a:chOff x="0" y="-101951"/>
            <a:chExt cx="3748148" cy="12937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48148" cy="1179450"/>
            </a:xfrm>
            <a:custGeom>
              <a:avLst/>
              <a:gdLst/>
              <a:ahLst/>
              <a:cxnLst/>
              <a:rect l="l" t="t" r="r" b="b"/>
              <a:pathLst>
                <a:path w="3748148" h="1179450">
                  <a:moveTo>
                    <a:pt x="18496" y="0"/>
                  </a:moveTo>
                  <a:lnTo>
                    <a:pt x="3729652" y="0"/>
                  </a:lnTo>
                  <a:cubicBezTo>
                    <a:pt x="3734558" y="0"/>
                    <a:pt x="3739262" y="1949"/>
                    <a:pt x="3742731" y="5417"/>
                  </a:cubicBezTo>
                  <a:cubicBezTo>
                    <a:pt x="3746200" y="8886"/>
                    <a:pt x="3748148" y="13591"/>
                    <a:pt x="3748148" y="18496"/>
                  </a:cubicBezTo>
                  <a:lnTo>
                    <a:pt x="3748148" y="1160953"/>
                  </a:lnTo>
                  <a:cubicBezTo>
                    <a:pt x="3748148" y="1165859"/>
                    <a:pt x="3746200" y="1170564"/>
                    <a:pt x="3742731" y="1174032"/>
                  </a:cubicBezTo>
                  <a:cubicBezTo>
                    <a:pt x="3739262" y="1177501"/>
                    <a:pt x="3734558" y="1179450"/>
                    <a:pt x="3729652" y="1179450"/>
                  </a:cubicBezTo>
                  <a:lnTo>
                    <a:pt x="18496" y="1179450"/>
                  </a:lnTo>
                  <a:cubicBezTo>
                    <a:pt x="13591" y="1179450"/>
                    <a:pt x="8886" y="1177501"/>
                    <a:pt x="5417" y="1174032"/>
                  </a:cubicBezTo>
                  <a:cubicBezTo>
                    <a:pt x="1949" y="1170564"/>
                    <a:pt x="0" y="1165859"/>
                    <a:pt x="0" y="1160953"/>
                  </a:cubicBezTo>
                  <a:lnTo>
                    <a:pt x="0" y="18496"/>
                  </a:lnTo>
                  <a:cubicBezTo>
                    <a:pt x="0" y="13591"/>
                    <a:pt x="1949" y="8886"/>
                    <a:pt x="5417" y="5417"/>
                  </a:cubicBezTo>
                  <a:cubicBezTo>
                    <a:pt x="8886" y="1949"/>
                    <a:pt x="13591" y="0"/>
                    <a:pt x="18496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D9D9D9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01951"/>
              <a:ext cx="3748148" cy="1293750"/>
            </a:xfrm>
            <a:prstGeom prst="rect">
              <a:avLst/>
            </a:prstGeom>
          </p:spPr>
          <p:txBody>
            <a:bodyPr lIns="254000" tIns="254000" rIns="254000" bIns="254000" rtlCol="0" anchor="t"/>
            <a:lstStyle/>
            <a:p>
              <a:pPr algn="l">
                <a:lnSpc>
                  <a:spcPts val="6579"/>
                </a:lnSpc>
              </a:pPr>
              <a:r>
                <a:rPr lang="en-US" sz="4699" b="1" dirty="0" err="1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Arimo Bold"/>
                  <a:sym typeface="Arimo Bold"/>
                </a:rPr>
                <a:t>관리자</a:t>
              </a:r>
              <a:r>
                <a:rPr lang="en-US" sz="4699" b="1" dirty="0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Arimo Bold"/>
                  <a:sym typeface="Arimo Bold"/>
                </a:rPr>
                <a:t> </a:t>
              </a:r>
              <a:r>
                <a:rPr lang="en-US" sz="4699" b="1" dirty="0" err="1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Arimo Bold"/>
                  <a:sym typeface="Arimo Bold"/>
                </a:rPr>
                <a:t>중심</a:t>
              </a:r>
              <a:r>
                <a:rPr lang="en-US" sz="4699" b="1" dirty="0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Arimo Bold"/>
                  <a:sym typeface="Arimo Bold"/>
                </a:rPr>
                <a:t> 웹 </a:t>
              </a:r>
              <a:r>
                <a:rPr lang="en-US" sz="4699" b="1" dirty="0" err="1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Arimo Bold"/>
                  <a:sym typeface="Arimo Bold"/>
                </a:rPr>
                <a:t>구성</a:t>
              </a:r>
              <a:endParaRPr lang="en-US" sz="4699" b="1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Arimo Bold"/>
                <a:sym typeface="Arimo Bold"/>
              </a:endParaRPr>
            </a:p>
            <a:p>
              <a:pPr marL="1014722" lvl="1" indent="-507361" algn="l">
                <a:lnSpc>
                  <a:spcPts val="6579"/>
                </a:lnSpc>
                <a:buFont typeface="Arial"/>
                <a:buChar char="•"/>
              </a:pPr>
              <a:r>
                <a:rPr lang="en-US" sz="4699" dirty="0" err="1">
                  <a:solidFill>
                    <a:srgbClr val="000000"/>
                  </a:solidFill>
                  <a:latin typeface="윤고딕" panose="020B0600000101010101" charset="-127"/>
                  <a:ea typeface="윤고딕" panose="020B0600000101010101" charset="-127"/>
                  <a:cs typeface="Arimo"/>
                  <a:sym typeface="Arimo"/>
                </a:rPr>
                <a:t>시청자의</a:t>
              </a:r>
              <a:r>
                <a:rPr lang="en-US" sz="4699" dirty="0">
                  <a:solidFill>
                    <a:srgbClr val="000000"/>
                  </a:solidFill>
                  <a:latin typeface="윤고딕" panose="020B0600000101010101" charset="-127"/>
                  <a:ea typeface="윤고딕" panose="020B0600000101010101" charset="-127"/>
                  <a:cs typeface="Arimo"/>
                  <a:sym typeface="Arimo"/>
                </a:rPr>
                <a:t> </a:t>
              </a:r>
              <a:r>
                <a:rPr lang="en-US" sz="4699" dirty="0" err="1">
                  <a:solidFill>
                    <a:srgbClr val="000000"/>
                  </a:solidFill>
                  <a:latin typeface="윤고딕" panose="020B0600000101010101" charset="-127"/>
                  <a:ea typeface="윤고딕" panose="020B0600000101010101" charset="-127"/>
                  <a:cs typeface="Arimo"/>
                  <a:sym typeface="Arimo"/>
                </a:rPr>
                <a:t>선택</a:t>
              </a:r>
              <a:r>
                <a:rPr lang="en-US" sz="4699" dirty="0">
                  <a:solidFill>
                    <a:srgbClr val="000000"/>
                  </a:solidFill>
                  <a:latin typeface="윤고딕" panose="020B0600000101010101" charset="-127"/>
                  <a:ea typeface="윤고딕" panose="020B0600000101010101" charset="-127"/>
                  <a:cs typeface="Arimo"/>
                  <a:sym typeface="Arimo"/>
                </a:rPr>
                <a:t> </a:t>
              </a:r>
              <a:r>
                <a:rPr lang="en-US" sz="4699" dirty="0" err="1">
                  <a:solidFill>
                    <a:srgbClr val="000000"/>
                  </a:solidFill>
                  <a:latin typeface="윤고딕" panose="020B0600000101010101" charset="-127"/>
                  <a:ea typeface="윤고딕" panose="020B0600000101010101" charset="-127"/>
                  <a:cs typeface="Arimo"/>
                  <a:sym typeface="Arimo"/>
                </a:rPr>
                <a:t>시간</a:t>
              </a:r>
              <a:r>
                <a:rPr lang="en-US" sz="4699" dirty="0">
                  <a:solidFill>
                    <a:srgbClr val="000000"/>
                  </a:solidFill>
                  <a:latin typeface="윤고딕" panose="020B0600000101010101" charset="-127"/>
                  <a:ea typeface="윤고딕" panose="020B0600000101010101" charset="-127"/>
                  <a:cs typeface="Arimo"/>
                  <a:sym typeface="Arimo"/>
                </a:rPr>
                <a:t> </a:t>
              </a:r>
              <a:r>
                <a:rPr lang="en-US" sz="4699" dirty="0" err="1">
                  <a:solidFill>
                    <a:srgbClr val="000000"/>
                  </a:solidFill>
                  <a:latin typeface="윤고딕" panose="020B0600000101010101" charset="-127"/>
                  <a:ea typeface="윤고딕" panose="020B0600000101010101" charset="-127"/>
                  <a:cs typeface="Arimo"/>
                  <a:sym typeface="Arimo"/>
                </a:rPr>
                <a:t>단축</a:t>
              </a:r>
              <a:endParaRPr lang="en-US" sz="4699" dirty="0">
                <a:solidFill>
                  <a:srgbClr val="000000"/>
                </a:solidFill>
                <a:latin typeface="윤고딕" panose="020B0600000101010101" charset="-127"/>
                <a:ea typeface="윤고딕" panose="020B0600000101010101" charset="-127"/>
                <a:cs typeface="Arimo"/>
                <a:sym typeface="Arimo"/>
              </a:endParaRPr>
            </a:p>
            <a:p>
              <a:pPr marL="1014722" lvl="1" indent="-507361" algn="l">
                <a:lnSpc>
                  <a:spcPts val="6579"/>
                </a:lnSpc>
                <a:buFont typeface="Arial"/>
                <a:buChar char="•"/>
              </a:pPr>
              <a:r>
                <a:rPr lang="en-US" sz="4699" dirty="0" err="1">
                  <a:solidFill>
                    <a:srgbClr val="000000"/>
                  </a:solidFill>
                  <a:latin typeface="윤고딕" panose="020B0600000101010101" charset="-127"/>
                  <a:ea typeface="윤고딕" panose="020B0600000101010101" charset="-127"/>
                  <a:cs typeface="Arimo"/>
                  <a:sym typeface="Arimo"/>
                </a:rPr>
                <a:t>불필요한</a:t>
              </a:r>
              <a:r>
                <a:rPr lang="en-US" sz="4699" dirty="0">
                  <a:solidFill>
                    <a:srgbClr val="000000"/>
                  </a:solidFill>
                  <a:latin typeface="윤고딕" panose="020B0600000101010101" charset="-127"/>
                  <a:ea typeface="윤고딕" panose="020B0600000101010101" charset="-127"/>
                  <a:cs typeface="Arimo"/>
                  <a:sym typeface="Arimo"/>
                </a:rPr>
                <a:t> </a:t>
              </a:r>
              <a:r>
                <a:rPr lang="en-US" sz="4699" dirty="0" err="1">
                  <a:solidFill>
                    <a:srgbClr val="000000"/>
                  </a:solidFill>
                  <a:latin typeface="윤고딕" panose="020B0600000101010101" charset="-127"/>
                  <a:ea typeface="윤고딕" panose="020B0600000101010101" charset="-127"/>
                  <a:cs typeface="Arimo"/>
                  <a:sym typeface="Arimo"/>
                </a:rPr>
                <a:t>콘텐츠와</a:t>
              </a:r>
              <a:r>
                <a:rPr lang="en-US" sz="4699" dirty="0">
                  <a:solidFill>
                    <a:srgbClr val="000000"/>
                  </a:solidFill>
                  <a:latin typeface="윤고딕" panose="020B0600000101010101" charset="-127"/>
                  <a:ea typeface="윤고딕" panose="020B0600000101010101" charset="-127"/>
                  <a:cs typeface="Arimo"/>
                  <a:sym typeface="Arimo"/>
                </a:rPr>
                <a:t> </a:t>
              </a:r>
              <a:r>
                <a:rPr lang="en-US" sz="4699" dirty="0" err="1">
                  <a:solidFill>
                    <a:srgbClr val="000000"/>
                  </a:solidFill>
                  <a:latin typeface="윤고딕" panose="020B0600000101010101" charset="-127"/>
                  <a:ea typeface="윤고딕" panose="020B0600000101010101" charset="-127"/>
                  <a:cs typeface="Arimo"/>
                  <a:sym typeface="Arimo"/>
                </a:rPr>
                <a:t>지출</a:t>
              </a:r>
              <a:r>
                <a:rPr lang="en-US" sz="4699" dirty="0">
                  <a:solidFill>
                    <a:srgbClr val="000000"/>
                  </a:solidFill>
                  <a:latin typeface="윤고딕" panose="020B0600000101010101" charset="-127"/>
                  <a:ea typeface="윤고딕" panose="020B0600000101010101" charset="-127"/>
                  <a:cs typeface="Arimo"/>
                  <a:sym typeface="Arimo"/>
                </a:rPr>
                <a:t> </a:t>
              </a:r>
              <a:r>
                <a:rPr lang="en-US" sz="4699" dirty="0" err="1">
                  <a:solidFill>
                    <a:srgbClr val="000000"/>
                  </a:solidFill>
                  <a:latin typeface="윤고딕" panose="020B0600000101010101" charset="-127"/>
                  <a:ea typeface="윤고딕" panose="020B0600000101010101" charset="-127"/>
                  <a:cs typeface="Arimo"/>
                  <a:sym typeface="Arimo"/>
                </a:rPr>
                <a:t>감소</a:t>
              </a:r>
              <a:endParaRPr lang="en-US" sz="4699" dirty="0">
                <a:solidFill>
                  <a:srgbClr val="000000"/>
                </a:solidFill>
                <a:latin typeface="윤고딕" panose="020B0600000101010101" charset="-127"/>
                <a:ea typeface="윤고딕" panose="020B0600000101010101" charset="-127"/>
                <a:cs typeface="Arimo"/>
                <a:sym typeface="Arimo"/>
              </a:endParaRPr>
            </a:p>
            <a:p>
              <a:pPr marL="1014722" lvl="1" indent="-507361" algn="l">
                <a:lnSpc>
                  <a:spcPts val="6579"/>
                </a:lnSpc>
                <a:buFont typeface="Arial"/>
                <a:buChar char="•"/>
              </a:pPr>
              <a:r>
                <a:rPr lang="ko-KR" altLang="en-US" sz="4699" dirty="0">
                  <a:solidFill>
                    <a:srgbClr val="000000"/>
                  </a:solidFill>
                  <a:latin typeface="윤고딕" panose="020B0600000101010101" charset="-127"/>
                  <a:ea typeface="윤고딕" panose="020B0600000101010101" charset="-127"/>
                  <a:cs typeface="Arimo"/>
                  <a:sym typeface="Arimo"/>
                </a:rPr>
                <a:t>향후 </a:t>
              </a:r>
              <a:r>
                <a:rPr lang="en-US" sz="4699" dirty="0" err="1">
                  <a:solidFill>
                    <a:srgbClr val="000000"/>
                  </a:solidFill>
                  <a:latin typeface="윤고딕" panose="020B0600000101010101" charset="-127"/>
                  <a:ea typeface="윤고딕" panose="020B0600000101010101" charset="-127"/>
                  <a:cs typeface="Arimo"/>
                  <a:sym typeface="Arimo"/>
                </a:rPr>
                <a:t>데이터</a:t>
              </a:r>
              <a:r>
                <a:rPr lang="en-US" sz="4699" dirty="0">
                  <a:solidFill>
                    <a:srgbClr val="000000"/>
                  </a:solidFill>
                  <a:latin typeface="윤고딕" panose="020B0600000101010101" charset="-127"/>
                  <a:ea typeface="윤고딕" panose="020B0600000101010101" charset="-127"/>
                  <a:cs typeface="Arimo"/>
                  <a:sym typeface="Arimo"/>
                </a:rPr>
                <a:t> </a:t>
              </a:r>
              <a:r>
                <a:rPr lang="en-US" sz="4699" dirty="0" err="1">
                  <a:solidFill>
                    <a:srgbClr val="000000"/>
                  </a:solidFill>
                  <a:latin typeface="윤고딕" panose="020B0600000101010101" charset="-127"/>
                  <a:ea typeface="윤고딕" panose="020B0600000101010101" charset="-127"/>
                  <a:cs typeface="Arimo"/>
                  <a:sym typeface="Arimo"/>
                </a:rPr>
                <a:t>마이닝으로</a:t>
              </a:r>
              <a:r>
                <a:rPr lang="en-US" sz="4699" dirty="0">
                  <a:solidFill>
                    <a:srgbClr val="000000"/>
                  </a:solidFill>
                  <a:latin typeface="윤고딕" panose="020B0600000101010101" charset="-127"/>
                  <a:ea typeface="윤고딕" panose="020B0600000101010101" charset="-127"/>
                  <a:cs typeface="Arimo"/>
                  <a:sym typeface="Arimo"/>
                </a:rPr>
                <a:t> </a:t>
              </a:r>
              <a:r>
                <a:rPr lang="en-US" sz="4699" dirty="0" err="1">
                  <a:solidFill>
                    <a:srgbClr val="000000"/>
                  </a:solidFill>
                  <a:latin typeface="윤고딕" panose="020B0600000101010101" charset="-127"/>
                  <a:ea typeface="윤고딕" panose="020B0600000101010101" charset="-127"/>
                  <a:cs typeface="Arimo"/>
                  <a:sym typeface="Arimo"/>
                </a:rPr>
                <a:t>비관리자도</a:t>
              </a:r>
              <a:r>
                <a:rPr lang="en-US" sz="4699" dirty="0">
                  <a:solidFill>
                    <a:srgbClr val="000000"/>
                  </a:solidFill>
                  <a:latin typeface="윤고딕" panose="020B0600000101010101" charset="-127"/>
                  <a:ea typeface="윤고딕" panose="020B0600000101010101" charset="-127"/>
                  <a:cs typeface="Arimo"/>
                  <a:sym typeface="Arimo"/>
                </a:rPr>
                <a:t>                       </a:t>
              </a:r>
              <a:r>
                <a:rPr lang="en-US" sz="4699" dirty="0" err="1">
                  <a:solidFill>
                    <a:srgbClr val="000000"/>
                  </a:solidFill>
                  <a:latin typeface="윤고딕" panose="020B0600000101010101" charset="-127"/>
                  <a:ea typeface="윤고딕" panose="020B0600000101010101" charset="-127"/>
                  <a:cs typeface="Arimo"/>
                  <a:sym typeface="Arimo"/>
                </a:rPr>
                <a:t>콘텐츠</a:t>
              </a:r>
              <a:r>
                <a:rPr lang="en-US" sz="4699" dirty="0">
                  <a:solidFill>
                    <a:srgbClr val="000000"/>
                  </a:solidFill>
                  <a:latin typeface="윤고딕" panose="020B0600000101010101" charset="-127"/>
                  <a:ea typeface="윤고딕" panose="020B0600000101010101" charset="-127"/>
                  <a:cs typeface="Arimo"/>
                  <a:sym typeface="Arimo"/>
                </a:rPr>
                <a:t> </a:t>
              </a:r>
              <a:r>
                <a:rPr lang="en-US" sz="4699" dirty="0" err="1">
                  <a:solidFill>
                    <a:srgbClr val="000000"/>
                  </a:solidFill>
                  <a:latin typeface="윤고딕" panose="020B0600000101010101" charset="-127"/>
                  <a:ea typeface="윤고딕" panose="020B0600000101010101" charset="-127"/>
                  <a:cs typeface="Arimo"/>
                  <a:sym typeface="Arimo"/>
                </a:rPr>
                <a:t>관리</a:t>
              </a:r>
              <a:r>
                <a:rPr lang="en-US" sz="4699" dirty="0">
                  <a:solidFill>
                    <a:srgbClr val="000000"/>
                  </a:solidFill>
                  <a:latin typeface="윤고딕" panose="020B0600000101010101" charset="-127"/>
                  <a:ea typeface="윤고딕" panose="020B0600000101010101" charset="-127"/>
                  <a:cs typeface="Arimo"/>
                  <a:sym typeface="Arimo"/>
                </a:rPr>
                <a:t> </a:t>
              </a:r>
              <a:r>
                <a:rPr lang="en-US" sz="4699" dirty="0" err="1">
                  <a:solidFill>
                    <a:srgbClr val="000000"/>
                  </a:solidFill>
                  <a:latin typeface="윤고딕" panose="020B0600000101010101" charset="-127"/>
                  <a:ea typeface="윤고딕" panose="020B0600000101010101" charset="-127"/>
                  <a:cs typeface="Arimo"/>
                  <a:sym typeface="Arimo"/>
                </a:rPr>
                <a:t>가능성</a:t>
              </a:r>
              <a:endParaRPr lang="en-US" sz="4699" dirty="0">
                <a:solidFill>
                  <a:srgbClr val="000000"/>
                </a:solidFill>
                <a:latin typeface="윤고딕" panose="020B0600000101010101" charset="-127"/>
                <a:ea typeface="윤고딕" panose="020B0600000101010101" charset="-127"/>
                <a:cs typeface="Arimo"/>
                <a:sym typeface="Arimo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80936" y="935482"/>
            <a:ext cx="2503068" cy="53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54"/>
              </a:lnSpc>
              <a:spcBef>
                <a:spcPct val="0"/>
              </a:spcBef>
            </a:pPr>
            <a:r>
              <a:rPr lang="en-US" sz="3110" spc="-43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결론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2">
            <a:extLst>
              <a:ext uri="{FF2B5EF4-FFF2-40B4-BE49-F238E27FC236}">
                <a16:creationId xmlns:a16="http://schemas.microsoft.com/office/drawing/2014/main" id="{9E64BD27-A630-A8AD-D1D1-7DB245C4DC18}"/>
              </a:ext>
            </a:extLst>
          </p:cNvPr>
          <p:cNvSpPr txBox="1"/>
          <p:nvPr/>
        </p:nvSpPr>
        <p:spPr>
          <a:xfrm>
            <a:off x="5638800" y="4654503"/>
            <a:ext cx="6869633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ko-KR" altLang="en-US" sz="6514" spc="-214" dirty="0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업무 분석서</a:t>
            </a:r>
            <a:endParaRPr lang="en-US" sz="6514" spc="-214" dirty="0">
              <a:solidFill>
                <a:srgbClr val="191919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</p:spTree>
    <p:extLst>
      <p:ext uri="{BB962C8B-B14F-4D97-AF65-F5344CB8AC3E}">
        <p14:creationId xmlns:p14="http://schemas.microsoft.com/office/powerpoint/2010/main" val="1413983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/>
        </p:nvSpPr>
        <p:spPr>
          <a:xfrm>
            <a:off x="7711982" y="1309170"/>
            <a:ext cx="2884406" cy="549429"/>
          </a:xfrm>
          <a:prstGeom prst="rect">
            <a:avLst/>
          </a:prstGeom>
          <a:noFill/>
          <a:ln w="9525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CEO</a:t>
            </a:r>
            <a:endParaRPr sz="1238"/>
          </a:p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(대표)</a:t>
            </a:r>
            <a:endParaRPr sz="1238"/>
          </a:p>
        </p:txBody>
      </p:sp>
      <p:sp>
        <p:nvSpPr>
          <p:cNvPr id="147" name="Google Shape;147;p15"/>
          <p:cNvSpPr txBox="1"/>
          <p:nvPr/>
        </p:nvSpPr>
        <p:spPr>
          <a:xfrm>
            <a:off x="8082204" y="2281410"/>
            <a:ext cx="2222118" cy="493978"/>
          </a:xfrm>
          <a:prstGeom prst="rect">
            <a:avLst/>
          </a:prstGeom>
          <a:noFill/>
          <a:ln w="9525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238" b="1" dirty="0"/>
              <a:t>총괄 임원, 고문</a:t>
            </a:r>
            <a:endParaRPr sz="1238" b="1" dirty="0"/>
          </a:p>
        </p:txBody>
      </p:sp>
      <p:cxnSp>
        <p:nvCxnSpPr>
          <p:cNvPr id="148" name="Google Shape;148;p15"/>
          <p:cNvCxnSpPr>
            <a:endCxn id="147" idx="0"/>
          </p:cNvCxnSpPr>
          <p:nvPr/>
        </p:nvCxnSpPr>
        <p:spPr>
          <a:xfrm flipH="1">
            <a:off x="9193263" y="1894556"/>
            <a:ext cx="5131" cy="386854"/>
          </a:xfrm>
          <a:prstGeom prst="straightConnector1">
            <a:avLst/>
          </a:prstGeom>
          <a:noFill/>
          <a:ln w="34925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49" name="Google Shape;149;p15"/>
          <p:cNvCxnSpPr/>
          <p:nvPr/>
        </p:nvCxnSpPr>
        <p:spPr>
          <a:xfrm flipH="1">
            <a:off x="9144000" y="2781300"/>
            <a:ext cx="20371" cy="1473071"/>
          </a:xfrm>
          <a:prstGeom prst="straightConnector1">
            <a:avLst/>
          </a:prstGeom>
          <a:noFill/>
          <a:ln w="508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50" name="Google Shape;150;p15"/>
          <p:cNvCxnSpPr/>
          <p:nvPr/>
        </p:nvCxnSpPr>
        <p:spPr>
          <a:xfrm>
            <a:off x="4114800" y="3260216"/>
            <a:ext cx="10737763" cy="54208"/>
          </a:xfrm>
          <a:prstGeom prst="straightConnector1">
            <a:avLst/>
          </a:prstGeom>
          <a:noFill/>
          <a:ln w="508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51" name="Google Shape;151;p15"/>
          <p:cNvCxnSpPr/>
          <p:nvPr/>
        </p:nvCxnSpPr>
        <p:spPr>
          <a:xfrm>
            <a:off x="6855898" y="3292488"/>
            <a:ext cx="2102" cy="946644"/>
          </a:xfrm>
          <a:prstGeom prst="straightConnector1">
            <a:avLst/>
          </a:prstGeom>
          <a:noFill/>
          <a:ln w="508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52" name="Google Shape;152;p15"/>
          <p:cNvCxnSpPr/>
          <p:nvPr/>
        </p:nvCxnSpPr>
        <p:spPr>
          <a:xfrm>
            <a:off x="11829262" y="3292488"/>
            <a:ext cx="0" cy="1015807"/>
          </a:xfrm>
          <a:prstGeom prst="straightConnector1">
            <a:avLst/>
          </a:prstGeom>
          <a:noFill/>
          <a:ln w="508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53" name="Google Shape;153;p15"/>
          <p:cNvSpPr txBox="1"/>
          <p:nvPr/>
        </p:nvSpPr>
        <p:spPr>
          <a:xfrm>
            <a:off x="5374545" y="4308295"/>
            <a:ext cx="2515480" cy="449888"/>
          </a:xfrm>
          <a:prstGeom prst="rect">
            <a:avLst/>
          </a:prstGeom>
          <a:noFill/>
          <a:ln w="9525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endParaRPr sz="2400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r>
              <a:rPr lang="en" sz="2400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개발팀</a:t>
            </a:r>
            <a:endParaRPr sz="2400"/>
          </a:p>
          <a:p>
            <a:pPr algn="ctr">
              <a:buClr>
                <a:schemeClr val="dk1"/>
              </a:buClr>
              <a:buSzPts val="1000"/>
            </a:pPr>
            <a:endParaRPr sz="2400"/>
          </a:p>
        </p:txBody>
      </p:sp>
      <p:sp>
        <p:nvSpPr>
          <p:cNvPr id="154" name="Google Shape;154;p15"/>
          <p:cNvSpPr txBox="1"/>
          <p:nvPr/>
        </p:nvSpPr>
        <p:spPr>
          <a:xfrm>
            <a:off x="8053312" y="4308295"/>
            <a:ext cx="2515480" cy="449888"/>
          </a:xfrm>
          <a:prstGeom prst="rect">
            <a:avLst/>
          </a:prstGeom>
          <a:noFill/>
          <a:ln w="9525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endParaRPr sz="2400" b="1" dirty="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r>
              <a:rPr lang="en" sz="2400" b="1" dirty="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관리팀</a:t>
            </a:r>
            <a:endParaRPr sz="2400" dirty="0"/>
          </a:p>
          <a:p>
            <a:pPr algn="ctr">
              <a:buClr>
                <a:schemeClr val="dk1"/>
              </a:buClr>
              <a:buSzPts val="1000"/>
            </a:pPr>
            <a:endParaRPr sz="2400" dirty="0"/>
          </a:p>
        </p:txBody>
      </p:sp>
      <p:sp>
        <p:nvSpPr>
          <p:cNvPr id="155" name="Google Shape;155;p15"/>
          <p:cNvSpPr txBox="1"/>
          <p:nvPr/>
        </p:nvSpPr>
        <p:spPr>
          <a:xfrm>
            <a:off x="10838051" y="4285626"/>
            <a:ext cx="2515480" cy="449888"/>
          </a:xfrm>
          <a:prstGeom prst="rect">
            <a:avLst/>
          </a:prstGeom>
          <a:noFill/>
          <a:ln w="9525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endParaRPr sz="2400" b="1" dirty="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r>
              <a:rPr lang="en" sz="2400" b="1" dirty="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컨텐츠팀</a:t>
            </a:r>
            <a:endParaRPr sz="2400" dirty="0"/>
          </a:p>
          <a:p>
            <a:pPr algn="ctr">
              <a:buClr>
                <a:schemeClr val="dk1"/>
              </a:buClr>
              <a:buSzPts val="1000"/>
            </a:pPr>
            <a:endParaRPr sz="2400" dirty="0"/>
          </a:p>
        </p:txBody>
      </p:sp>
      <p:sp>
        <p:nvSpPr>
          <p:cNvPr id="158" name="Google Shape;158;p15"/>
          <p:cNvSpPr txBox="1"/>
          <p:nvPr/>
        </p:nvSpPr>
        <p:spPr>
          <a:xfrm>
            <a:off x="10898604" y="9686926"/>
            <a:ext cx="1074429" cy="2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chemeClr val="lt1"/>
              </a:buClr>
              <a:buSzPts val="1100"/>
            </a:pPr>
            <a:r>
              <a:rPr lang="en" sz="1238" b="1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rPr>
              <a:t>업무배경도</a:t>
            </a:r>
            <a:endParaRPr sz="1238"/>
          </a:p>
        </p:txBody>
      </p:sp>
      <p:sp>
        <p:nvSpPr>
          <p:cNvPr id="163" name="Google Shape;163;p15"/>
          <p:cNvSpPr txBox="1"/>
          <p:nvPr/>
        </p:nvSpPr>
        <p:spPr>
          <a:xfrm>
            <a:off x="13622791" y="4308295"/>
            <a:ext cx="2514601" cy="449888"/>
          </a:xfrm>
          <a:prstGeom prst="rect">
            <a:avLst/>
          </a:prstGeom>
          <a:noFill/>
          <a:ln w="9525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endParaRPr sz="2400" b="1" dirty="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r>
              <a:rPr lang="en" sz="2400" b="1" dirty="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기술 지원팀</a:t>
            </a:r>
            <a:endParaRPr sz="2400" dirty="0"/>
          </a:p>
          <a:p>
            <a:pPr algn="ctr">
              <a:buClr>
                <a:schemeClr val="dk1"/>
              </a:buClr>
              <a:buSzPts val="1000"/>
            </a:pPr>
            <a:endParaRPr sz="2400" dirty="0"/>
          </a:p>
        </p:txBody>
      </p:sp>
      <p:sp>
        <p:nvSpPr>
          <p:cNvPr id="164" name="Google Shape;164;p15"/>
          <p:cNvSpPr txBox="1"/>
          <p:nvPr/>
        </p:nvSpPr>
        <p:spPr>
          <a:xfrm>
            <a:off x="2570096" y="4374382"/>
            <a:ext cx="2514601" cy="449888"/>
          </a:xfrm>
          <a:prstGeom prst="rect">
            <a:avLst/>
          </a:prstGeom>
          <a:noFill/>
          <a:ln w="9525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endParaRPr sz="2400" b="1" dirty="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r>
              <a:rPr lang="en" sz="2400" b="1" dirty="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계약팀</a:t>
            </a:r>
            <a:endParaRPr sz="2400" dirty="0"/>
          </a:p>
          <a:p>
            <a:pPr algn="ctr">
              <a:buClr>
                <a:schemeClr val="dk1"/>
              </a:buClr>
              <a:buSzPts val="1000"/>
            </a:pPr>
            <a:endParaRPr sz="2400" dirty="0"/>
          </a:p>
        </p:txBody>
      </p:sp>
      <p:cxnSp>
        <p:nvCxnSpPr>
          <p:cNvPr id="165" name="Google Shape;165;p15"/>
          <p:cNvCxnSpPr/>
          <p:nvPr/>
        </p:nvCxnSpPr>
        <p:spPr>
          <a:xfrm>
            <a:off x="4114800" y="3292488"/>
            <a:ext cx="0" cy="971935"/>
          </a:xfrm>
          <a:prstGeom prst="straightConnector1">
            <a:avLst/>
          </a:prstGeom>
          <a:noFill/>
          <a:ln w="508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66" name="Google Shape;166;p15"/>
          <p:cNvCxnSpPr/>
          <p:nvPr/>
        </p:nvCxnSpPr>
        <p:spPr>
          <a:xfrm flipH="1">
            <a:off x="14852563" y="3314424"/>
            <a:ext cx="27528" cy="971935"/>
          </a:xfrm>
          <a:prstGeom prst="straightConnector1">
            <a:avLst/>
          </a:prstGeom>
          <a:noFill/>
          <a:ln w="508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67" name="Google Shape;167;p15"/>
          <p:cNvSpPr txBox="1"/>
          <p:nvPr/>
        </p:nvSpPr>
        <p:spPr>
          <a:xfrm>
            <a:off x="2556185" y="5016036"/>
            <a:ext cx="2563763" cy="3602292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2000" b="1" dirty="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계약 관리자</a:t>
            </a:r>
            <a:endParaRPr sz="2000" b="1" dirty="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endParaRPr sz="2000" b="1" dirty="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r>
              <a:rPr lang="en" sz="2000" b="1" dirty="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법무 담당자</a:t>
            </a:r>
            <a:endParaRPr sz="2000" b="1" dirty="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endParaRPr sz="2000" b="1" dirty="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r>
              <a:rPr lang="en" sz="2000" b="1" dirty="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계약</a:t>
            </a:r>
            <a:endParaRPr sz="2000" b="1" dirty="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r>
              <a:rPr lang="en" sz="2000" b="1" dirty="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 분석가</a:t>
            </a:r>
            <a:endParaRPr sz="2000" b="1" dirty="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endParaRPr sz="2000" dirty="0"/>
          </a:p>
        </p:txBody>
      </p:sp>
      <p:sp>
        <p:nvSpPr>
          <p:cNvPr id="168" name="Google Shape;168;p15"/>
          <p:cNvSpPr txBox="1"/>
          <p:nvPr/>
        </p:nvSpPr>
        <p:spPr>
          <a:xfrm>
            <a:off x="5253671" y="4980234"/>
            <a:ext cx="2563763" cy="468534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2000" b="1" dirty="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프론트엔드 개발자</a:t>
            </a:r>
            <a:endParaRPr sz="2000" b="1" dirty="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endParaRPr sz="2000" b="1" dirty="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endParaRPr sz="2000" b="1" dirty="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r>
              <a:rPr lang="en" sz="2000" b="1" dirty="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백엔드 개발자</a:t>
            </a:r>
            <a:endParaRPr sz="2000" b="1" dirty="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endParaRPr sz="2000" b="1" dirty="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r>
              <a:rPr lang="en" sz="2000" b="1" dirty="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데이터 베이스 관리자</a:t>
            </a:r>
            <a:endParaRPr sz="2000" b="1" dirty="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endParaRPr sz="2000" b="1" dirty="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r>
              <a:rPr lang="en" sz="2000" b="1" dirty="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QA 엔지니어</a:t>
            </a:r>
            <a:endParaRPr sz="2000" b="1" dirty="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endParaRPr sz="2000" dirty="0"/>
          </a:p>
        </p:txBody>
      </p:sp>
      <p:sp>
        <p:nvSpPr>
          <p:cNvPr id="169" name="Google Shape;169;p15"/>
          <p:cNvSpPr txBox="1"/>
          <p:nvPr/>
        </p:nvSpPr>
        <p:spPr>
          <a:xfrm>
            <a:off x="8016843" y="4924924"/>
            <a:ext cx="2563763" cy="3602292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2000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인사 담당자</a:t>
            </a:r>
            <a:endParaRPr sz="2000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endParaRPr sz="2000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r>
              <a:rPr lang="en" sz="2000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재무 담당자</a:t>
            </a:r>
            <a:endParaRPr sz="2000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endParaRPr sz="2000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r>
              <a:rPr lang="en" sz="2000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고객 지원 담당자</a:t>
            </a:r>
            <a:endParaRPr sz="2000"/>
          </a:p>
        </p:txBody>
      </p:sp>
      <p:sp>
        <p:nvSpPr>
          <p:cNvPr id="170" name="Google Shape;170;p15"/>
          <p:cNvSpPr txBox="1"/>
          <p:nvPr/>
        </p:nvSpPr>
        <p:spPr>
          <a:xfrm>
            <a:off x="10752496" y="4947784"/>
            <a:ext cx="2563763" cy="3602292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2000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컨텐츠 관리자</a:t>
            </a:r>
            <a:endParaRPr sz="2000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endParaRPr sz="2000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r>
              <a:rPr lang="en" sz="2000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제작자</a:t>
            </a:r>
            <a:endParaRPr sz="2000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endParaRPr sz="2000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r>
              <a:rPr lang="en" sz="2000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마케팅 담당자</a:t>
            </a:r>
            <a:endParaRPr sz="2000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endParaRPr sz="2000"/>
          </a:p>
        </p:txBody>
      </p:sp>
      <p:sp>
        <p:nvSpPr>
          <p:cNvPr id="171" name="Google Shape;171;p15"/>
          <p:cNvSpPr txBox="1"/>
          <p:nvPr/>
        </p:nvSpPr>
        <p:spPr>
          <a:xfrm>
            <a:off x="13622791" y="4980234"/>
            <a:ext cx="2563763" cy="3602292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2000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시스템 엔지니어</a:t>
            </a:r>
            <a:endParaRPr sz="2000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endParaRPr sz="2000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r>
              <a:rPr lang="en" sz="2000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네트워크 관리자</a:t>
            </a:r>
            <a:endParaRPr sz="2000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endParaRPr sz="2000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r>
              <a:rPr lang="en" sz="2000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기술 지원 전문가</a:t>
            </a:r>
            <a:endParaRPr sz="2000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endParaRPr sz="2000"/>
          </a:p>
        </p:txBody>
      </p:sp>
      <p:sp>
        <p:nvSpPr>
          <p:cNvPr id="172" name="Google Shape;172;p15"/>
          <p:cNvSpPr txBox="1"/>
          <p:nvPr/>
        </p:nvSpPr>
        <p:spPr>
          <a:xfrm>
            <a:off x="731004" y="3143145"/>
            <a:ext cx="2267663" cy="449888"/>
          </a:xfrm>
          <a:prstGeom prst="rect">
            <a:avLst/>
          </a:prstGeom>
          <a:noFill/>
          <a:ln w="9525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유저, 컨텐츠 소비자</a:t>
            </a:r>
            <a:endParaRPr/>
          </a:p>
        </p:txBody>
      </p:sp>
      <p:sp>
        <p:nvSpPr>
          <p:cNvPr id="175" name="Google Shape;175;p15"/>
          <p:cNvSpPr txBox="1"/>
          <p:nvPr/>
        </p:nvSpPr>
        <p:spPr>
          <a:xfrm>
            <a:off x="6276789" y="8956666"/>
            <a:ext cx="450225" cy="34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chemeClr val="dk1"/>
              </a:buClr>
              <a:buSzPts val="1500"/>
            </a:pPr>
            <a:r>
              <a:rPr lang="en" sz="1688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•••</a:t>
            </a:r>
            <a:endParaRPr sz="1238" dirty="0"/>
          </a:p>
        </p:txBody>
      </p:sp>
      <p:sp>
        <p:nvSpPr>
          <p:cNvPr id="176" name="Google Shape;176;p15"/>
          <p:cNvSpPr txBox="1"/>
          <p:nvPr/>
        </p:nvSpPr>
        <p:spPr>
          <a:xfrm>
            <a:off x="14880091" y="8924807"/>
            <a:ext cx="450225" cy="34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chemeClr val="dk1"/>
              </a:buClr>
              <a:buSzPts val="1500"/>
            </a:pPr>
            <a:r>
              <a:rPr lang="en" sz="1688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•••</a:t>
            </a:r>
            <a:endParaRPr sz="1238" dirty="0"/>
          </a:p>
        </p:txBody>
      </p:sp>
      <p:sp>
        <p:nvSpPr>
          <p:cNvPr id="177" name="Google Shape;177;p15"/>
          <p:cNvSpPr txBox="1"/>
          <p:nvPr/>
        </p:nvSpPr>
        <p:spPr>
          <a:xfrm>
            <a:off x="9059264" y="9006622"/>
            <a:ext cx="450225" cy="34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chemeClr val="dk1"/>
              </a:buClr>
              <a:buSzPts val="1500"/>
            </a:pPr>
            <a:r>
              <a:rPr lang="en" sz="1688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•••</a:t>
            </a:r>
            <a:endParaRPr sz="1238"/>
          </a:p>
        </p:txBody>
      </p:sp>
      <p:sp>
        <p:nvSpPr>
          <p:cNvPr id="178" name="Google Shape;178;p15"/>
          <p:cNvSpPr txBox="1"/>
          <p:nvPr/>
        </p:nvSpPr>
        <p:spPr>
          <a:xfrm>
            <a:off x="11809264" y="8956666"/>
            <a:ext cx="450225" cy="34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chemeClr val="dk1"/>
              </a:buClr>
              <a:buSzPts val="1500"/>
            </a:pPr>
            <a:r>
              <a:rPr lang="en" sz="1688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•••</a:t>
            </a:r>
            <a:endParaRPr sz="1238" dirty="0"/>
          </a:p>
        </p:txBody>
      </p:sp>
      <p:sp>
        <p:nvSpPr>
          <p:cNvPr id="56" name="Google Shape;258;p18"/>
          <p:cNvSpPr txBox="1"/>
          <p:nvPr/>
        </p:nvSpPr>
        <p:spPr>
          <a:xfrm>
            <a:off x="368641" y="272633"/>
            <a:ext cx="3582225" cy="576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500"/>
            </a:pPr>
            <a:r>
              <a:rPr lang="ko-KR" altLang="en-US" sz="3200" b="1" dirty="0">
                <a:latin typeface="Dotum"/>
                <a:ea typeface="Dotum"/>
                <a:cs typeface="Dotum"/>
                <a:sym typeface="Dotum"/>
              </a:rPr>
              <a:t>업무 배경도</a:t>
            </a:r>
            <a:endParaRPr sz="3200" dirty="0"/>
          </a:p>
        </p:txBody>
      </p:sp>
      <p:sp>
        <p:nvSpPr>
          <p:cNvPr id="57" name="Google Shape;258;p18"/>
          <p:cNvSpPr txBox="1"/>
          <p:nvPr/>
        </p:nvSpPr>
        <p:spPr>
          <a:xfrm>
            <a:off x="333378" y="962481"/>
            <a:ext cx="3582225" cy="576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500"/>
            </a:pPr>
            <a:r>
              <a:rPr lang="en" sz="3200" b="1" dirty="0">
                <a:latin typeface="Dotum"/>
                <a:ea typeface="Dotum"/>
                <a:cs typeface="Dotum"/>
                <a:sym typeface="Dotum"/>
              </a:rPr>
              <a:t>1-1. </a:t>
            </a:r>
            <a:r>
              <a:rPr lang="ko-KR" altLang="en-US" sz="3200" b="1" dirty="0">
                <a:latin typeface="Dotum"/>
                <a:ea typeface="Dotum"/>
                <a:cs typeface="Dotum"/>
                <a:sym typeface="Dotum"/>
              </a:rPr>
              <a:t>조직 구도도</a:t>
            </a:r>
            <a:endParaRPr sz="3200" dirty="0"/>
          </a:p>
        </p:txBody>
      </p:sp>
      <p:sp>
        <p:nvSpPr>
          <p:cNvPr id="71" name="Google Shape;175;p15"/>
          <p:cNvSpPr txBox="1"/>
          <p:nvPr/>
        </p:nvSpPr>
        <p:spPr>
          <a:xfrm>
            <a:off x="3561028" y="8023475"/>
            <a:ext cx="450225" cy="34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chemeClr val="dk1"/>
              </a:buClr>
              <a:buSzPts val="1500"/>
            </a:pPr>
            <a:r>
              <a:rPr lang="en" sz="1688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•••</a:t>
            </a:r>
            <a:endParaRPr sz="1238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6"/>
          <p:cNvSpPr/>
          <p:nvPr/>
        </p:nvSpPr>
        <p:spPr>
          <a:xfrm>
            <a:off x="2829900" y="2377279"/>
            <a:ext cx="7999700" cy="380686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algn="ctr"/>
            <a:endParaRPr sz="2025"/>
          </a:p>
        </p:txBody>
      </p:sp>
      <p:sp>
        <p:nvSpPr>
          <p:cNvPr id="186" name="Google Shape;186;p16"/>
          <p:cNvSpPr txBox="1"/>
          <p:nvPr/>
        </p:nvSpPr>
        <p:spPr>
          <a:xfrm>
            <a:off x="6102687" y="3883741"/>
            <a:ext cx="1125607" cy="762437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 dirty="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계약 부서</a:t>
            </a:r>
            <a:endParaRPr sz="1238" dirty="0"/>
          </a:p>
        </p:txBody>
      </p:sp>
      <p:sp>
        <p:nvSpPr>
          <p:cNvPr id="187" name="Google Shape;187;p16"/>
          <p:cNvSpPr txBox="1"/>
          <p:nvPr/>
        </p:nvSpPr>
        <p:spPr>
          <a:xfrm>
            <a:off x="5945839" y="1954618"/>
            <a:ext cx="1676400" cy="72428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81" b="1" dirty="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Company</a:t>
            </a:r>
          </a:p>
        </p:txBody>
      </p:sp>
      <p:cxnSp>
        <p:nvCxnSpPr>
          <p:cNvPr id="189" name="Google Shape;189;p16"/>
          <p:cNvCxnSpPr/>
          <p:nvPr/>
        </p:nvCxnSpPr>
        <p:spPr>
          <a:xfrm>
            <a:off x="6822094" y="4675981"/>
            <a:ext cx="7656" cy="1914245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190" name="Google Shape;190;p16"/>
          <p:cNvCxnSpPr/>
          <p:nvPr/>
        </p:nvCxnSpPr>
        <p:spPr>
          <a:xfrm flipV="1">
            <a:off x="6500456" y="4678122"/>
            <a:ext cx="11244" cy="1709546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191" name="Google Shape;191;p16"/>
          <p:cNvSpPr txBox="1"/>
          <p:nvPr/>
        </p:nvSpPr>
        <p:spPr>
          <a:xfrm>
            <a:off x="3197338" y="3796403"/>
            <a:ext cx="1208429" cy="73422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 dirty="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관리 부서</a:t>
            </a:r>
            <a:endParaRPr sz="1238" dirty="0"/>
          </a:p>
        </p:txBody>
      </p:sp>
      <p:sp>
        <p:nvSpPr>
          <p:cNvPr id="193" name="Google Shape;193;p16"/>
          <p:cNvSpPr txBox="1"/>
          <p:nvPr/>
        </p:nvSpPr>
        <p:spPr>
          <a:xfrm>
            <a:off x="9075488" y="3914534"/>
            <a:ext cx="1125451" cy="73164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ko-KR" altLang="en-US" sz="1238" b="1" dirty="0"/>
              <a:t>자사 </a:t>
            </a:r>
            <a:r>
              <a:rPr lang="en" sz="1238" b="1" dirty="0"/>
              <a:t>컨텐츠 제작 부서</a:t>
            </a:r>
            <a:endParaRPr sz="1238" b="1" dirty="0"/>
          </a:p>
        </p:txBody>
      </p:sp>
      <p:sp>
        <p:nvSpPr>
          <p:cNvPr id="194" name="Google Shape;194;p16"/>
          <p:cNvSpPr txBox="1"/>
          <p:nvPr/>
        </p:nvSpPr>
        <p:spPr>
          <a:xfrm>
            <a:off x="4358147" y="642052"/>
            <a:ext cx="1974625" cy="796532"/>
          </a:xfrm>
          <a:prstGeom prst="rect">
            <a:avLst/>
          </a:prstGeom>
          <a:noFill/>
          <a:ln w="1905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  <a:scene3d>
            <a:camera prst="perspectiveHeroicExtremeRightFacing"/>
            <a:lightRig rig="threePt" dir="t"/>
          </a:scene3d>
          <a:sp3d>
            <a:bevelT w="165100" prst="coolSlant"/>
          </a:sp3d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 dirty="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컨텐츠 제작 업체</a:t>
            </a:r>
            <a:endParaRPr sz="1238" dirty="0"/>
          </a:p>
        </p:txBody>
      </p:sp>
      <p:sp>
        <p:nvSpPr>
          <p:cNvPr id="210" name="Google Shape;210;p16"/>
          <p:cNvSpPr txBox="1"/>
          <p:nvPr/>
        </p:nvSpPr>
        <p:spPr>
          <a:xfrm>
            <a:off x="8239186" y="9405395"/>
            <a:ext cx="1074429" cy="2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chemeClr val="lt1"/>
              </a:buClr>
              <a:buSzPts val="1100"/>
            </a:pPr>
            <a:r>
              <a:rPr lang="en" sz="1238" b="1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rPr>
              <a:t>업무배경도</a:t>
            </a:r>
            <a:endParaRPr sz="1238"/>
          </a:p>
        </p:txBody>
      </p:sp>
      <p:sp>
        <p:nvSpPr>
          <p:cNvPr id="214" name="Google Shape;214;p16"/>
          <p:cNvSpPr txBox="1"/>
          <p:nvPr/>
        </p:nvSpPr>
        <p:spPr>
          <a:xfrm>
            <a:off x="8841436" y="9287664"/>
            <a:ext cx="980775" cy="49983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고객</a:t>
            </a:r>
            <a:endParaRPr sz="1238"/>
          </a:p>
        </p:txBody>
      </p:sp>
      <p:cxnSp>
        <p:nvCxnSpPr>
          <p:cNvPr id="215" name="Google Shape;215;p16"/>
          <p:cNvCxnSpPr/>
          <p:nvPr/>
        </p:nvCxnSpPr>
        <p:spPr>
          <a:xfrm flipH="1" flipV="1">
            <a:off x="3950866" y="4557862"/>
            <a:ext cx="33088" cy="2928147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16" name="Google Shape;216;p16"/>
          <p:cNvCxnSpPr/>
          <p:nvPr/>
        </p:nvCxnSpPr>
        <p:spPr>
          <a:xfrm flipV="1">
            <a:off x="3983954" y="7465498"/>
            <a:ext cx="1402925" cy="7348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217" name="Google Shape;217;p16"/>
          <p:cNvCxnSpPr/>
          <p:nvPr/>
        </p:nvCxnSpPr>
        <p:spPr>
          <a:xfrm flipH="1" flipV="1">
            <a:off x="3579538" y="4530629"/>
            <a:ext cx="2366" cy="3245013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218" name="Google Shape;218;p16"/>
          <p:cNvCxnSpPr/>
          <p:nvPr/>
        </p:nvCxnSpPr>
        <p:spPr>
          <a:xfrm flipH="1">
            <a:off x="3563095" y="7775642"/>
            <a:ext cx="1872978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19" name="Google Shape;219;p16"/>
          <p:cNvCxnSpPr/>
          <p:nvPr/>
        </p:nvCxnSpPr>
        <p:spPr>
          <a:xfrm rot="10800000">
            <a:off x="9147329" y="8695178"/>
            <a:ext cx="18563" cy="592313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220" name="Google Shape;220;p16"/>
          <p:cNvCxnSpPr/>
          <p:nvPr/>
        </p:nvCxnSpPr>
        <p:spPr>
          <a:xfrm flipH="1">
            <a:off x="9481032" y="8704091"/>
            <a:ext cx="11138" cy="574763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221" name="Google Shape;221;p16"/>
          <p:cNvSpPr txBox="1"/>
          <p:nvPr/>
        </p:nvSpPr>
        <p:spPr>
          <a:xfrm>
            <a:off x="6813946" y="5617372"/>
            <a:ext cx="1033088" cy="43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 dirty="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컨텐츠 구매 </a:t>
            </a:r>
            <a:r>
              <a:rPr lang="ko-KR" altLang="en-US" sz="1125" b="1" dirty="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공급</a:t>
            </a:r>
            <a:endParaRPr sz="1238" dirty="0"/>
          </a:p>
        </p:txBody>
      </p:sp>
      <p:sp>
        <p:nvSpPr>
          <p:cNvPr id="222" name="Google Shape;222;p16"/>
          <p:cNvSpPr txBox="1"/>
          <p:nvPr/>
        </p:nvSpPr>
        <p:spPr>
          <a:xfrm>
            <a:off x="9574715" y="8760020"/>
            <a:ext cx="1033088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 dirty="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컨텐츠 제공</a:t>
            </a:r>
            <a:endParaRPr sz="1238" dirty="0"/>
          </a:p>
        </p:txBody>
      </p:sp>
      <p:sp>
        <p:nvSpPr>
          <p:cNvPr id="223" name="Google Shape;223;p16"/>
          <p:cNvSpPr txBox="1"/>
          <p:nvPr/>
        </p:nvSpPr>
        <p:spPr>
          <a:xfrm>
            <a:off x="5386879" y="4913953"/>
            <a:ext cx="1033088" cy="43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 dirty="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컨텐츠 계약 요청</a:t>
            </a:r>
            <a:endParaRPr sz="1238" dirty="0"/>
          </a:p>
        </p:txBody>
      </p:sp>
      <p:sp>
        <p:nvSpPr>
          <p:cNvPr id="225" name="Google Shape;225;p16"/>
          <p:cNvSpPr txBox="1"/>
          <p:nvPr/>
        </p:nvSpPr>
        <p:spPr>
          <a:xfrm>
            <a:off x="3891835" y="5622293"/>
            <a:ext cx="1033088" cy="43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 dirty="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계약 판단 및 요청</a:t>
            </a:r>
            <a:endParaRPr sz="1238" dirty="0"/>
          </a:p>
        </p:txBody>
      </p:sp>
      <p:sp>
        <p:nvSpPr>
          <p:cNvPr id="226" name="Google Shape;226;p16"/>
          <p:cNvSpPr txBox="1"/>
          <p:nvPr/>
        </p:nvSpPr>
        <p:spPr>
          <a:xfrm>
            <a:off x="2407046" y="6826867"/>
            <a:ext cx="1033088" cy="43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 dirty="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계약 판단 정보 제공 </a:t>
            </a:r>
            <a:endParaRPr sz="1238" dirty="0"/>
          </a:p>
        </p:txBody>
      </p:sp>
      <p:sp>
        <p:nvSpPr>
          <p:cNvPr id="227" name="Google Shape;227;p16"/>
          <p:cNvSpPr/>
          <p:nvPr/>
        </p:nvSpPr>
        <p:spPr>
          <a:xfrm>
            <a:off x="7723014" y="6337709"/>
            <a:ext cx="2514900" cy="2270274"/>
          </a:xfrm>
          <a:prstGeom prst="ellipse">
            <a:avLst/>
          </a:prstGeom>
          <a:solidFill>
            <a:schemeClr val="lt1"/>
          </a:solidFill>
          <a:ln w="9525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 dirty="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OTT 시스템</a:t>
            </a:r>
            <a:endParaRPr sz="1238" dirty="0"/>
          </a:p>
        </p:txBody>
      </p:sp>
      <p:sp>
        <p:nvSpPr>
          <p:cNvPr id="56" name="Google Shape;222;p16"/>
          <p:cNvSpPr txBox="1"/>
          <p:nvPr/>
        </p:nvSpPr>
        <p:spPr>
          <a:xfrm>
            <a:off x="8031695" y="8766824"/>
            <a:ext cx="1033088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ko-KR" altLang="en-US" sz="1125" b="1" dirty="0">
                <a:solidFill>
                  <a:schemeClr val="dk1"/>
                </a:solidFill>
                <a:latin typeface="Gulim"/>
                <a:ea typeface="Gulim"/>
                <a:sym typeface="Gulim"/>
              </a:rPr>
              <a:t>리뷰</a:t>
            </a:r>
            <a:endParaRPr sz="1238" dirty="0"/>
          </a:p>
        </p:txBody>
      </p:sp>
      <p:sp>
        <p:nvSpPr>
          <p:cNvPr id="71" name="Google Shape;227;p16"/>
          <p:cNvSpPr/>
          <p:nvPr/>
        </p:nvSpPr>
        <p:spPr>
          <a:xfrm>
            <a:off x="5516795" y="6387668"/>
            <a:ext cx="2514900" cy="2270274"/>
          </a:xfrm>
          <a:prstGeom prst="ellipse">
            <a:avLst/>
          </a:prstGeom>
          <a:solidFill>
            <a:schemeClr val="lt1"/>
          </a:solidFill>
          <a:ln w="9525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-US" altLang="ko-KR" sz="1125" b="1" dirty="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OTT</a:t>
            </a:r>
            <a:endParaRPr lang="ko-KR" altLang="en-US" sz="1125" b="1" dirty="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r>
              <a:rPr lang="ko-KR" altLang="en-US" sz="1125" b="1" dirty="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관리자 </a:t>
            </a:r>
          </a:p>
          <a:p>
            <a:pPr algn="ctr">
              <a:buClr>
                <a:schemeClr val="dk1"/>
              </a:buClr>
              <a:buSzPts val="1000"/>
            </a:pPr>
            <a:r>
              <a:rPr lang="ko-KR" altLang="en-US" sz="1125" b="1" dirty="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시스템</a:t>
            </a:r>
            <a:endParaRPr lang="ko-KR" altLang="en-US" sz="1238" dirty="0"/>
          </a:p>
        </p:txBody>
      </p:sp>
      <p:sp>
        <p:nvSpPr>
          <p:cNvPr id="85" name="Google Shape;258;p18"/>
          <p:cNvSpPr txBox="1"/>
          <p:nvPr/>
        </p:nvSpPr>
        <p:spPr>
          <a:xfrm>
            <a:off x="368641" y="272633"/>
            <a:ext cx="3582225" cy="576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500"/>
            </a:pPr>
            <a:r>
              <a:rPr lang="ko-KR" altLang="en-US" sz="3200" b="1" dirty="0">
                <a:latin typeface="Dotum"/>
                <a:ea typeface="Dotum"/>
                <a:cs typeface="Dotum"/>
                <a:sym typeface="Dotum"/>
              </a:rPr>
              <a:t>업무 배경도</a:t>
            </a:r>
            <a:endParaRPr sz="3200" dirty="0"/>
          </a:p>
        </p:txBody>
      </p:sp>
      <p:sp>
        <p:nvSpPr>
          <p:cNvPr id="86" name="Google Shape;258;p18"/>
          <p:cNvSpPr txBox="1"/>
          <p:nvPr/>
        </p:nvSpPr>
        <p:spPr>
          <a:xfrm>
            <a:off x="333378" y="962481"/>
            <a:ext cx="3582225" cy="576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500"/>
            </a:pPr>
            <a:r>
              <a:rPr lang="en" sz="3200" b="1" dirty="0">
                <a:latin typeface="Dotum"/>
                <a:ea typeface="Dotum"/>
                <a:cs typeface="Dotum"/>
                <a:sym typeface="Dotum"/>
              </a:rPr>
              <a:t>1-2. </a:t>
            </a:r>
            <a:r>
              <a:rPr lang="ko-KR" altLang="en-US" sz="3200" b="1" dirty="0">
                <a:latin typeface="Dotum"/>
                <a:ea typeface="Dotum"/>
                <a:cs typeface="Dotum"/>
                <a:sym typeface="Dotum"/>
              </a:rPr>
              <a:t>업무 배경도</a:t>
            </a:r>
            <a:endParaRPr sz="3200" dirty="0"/>
          </a:p>
        </p:txBody>
      </p:sp>
      <p:sp>
        <p:nvSpPr>
          <p:cNvPr id="87" name="Google Shape;192;p16"/>
          <p:cNvSpPr txBox="1"/>
          <p:nvPr/>
        </p:nvSpPr>
        <p:spPr>
          <a:xfrm>
            <a:off x="7464435" y="554812"/>
            <a:ext cx="2581261" cy="915731"/>
          </a:xfrm>
          <a:prstGeom prst="rect">
            <a:avLst/>
          </a:prstGeom>
          <a:noFill/>
          <a:ln w="1905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  <a:scene3d>
            <a:camera prst="perspectiveHeroicExtremeRightFacing"/>
            <a:lightRig rig="threePt" dir="t"/>
          </a:scene3d>
          <a:sp3d>
            <a:bevelT w="165100" prst="coolSlant"/>
          </a:sp3d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 dirty="0">
                <a:latin typeface="Gulim"/>
                <a:ea typeface="Gulim"/>
                <a:cs typeface="Gulim"/>
                <a:sym typeface="Gulim"/>
              </a:rPr>
              <a:t>컨텐츠 배급 업체</a:t>
            </a:r>
            <a:endParaRPr sz="1238" dirty="0"/>
          </a:p>
        </p:txBody>
      </p:sp>
      <p:grpSp>
        <p:nvGrpSpPr>
          <p:cNvPr id="88" name="Group 6"/>
          <p:cNvGrpSpPr/>
          <p:nvPr/>
        </p:nvGrpSpPr>
        <p:grpSpPr>
          <a:xfrm>
            <a:off x="-131152" y="10006464"/>
            <a:ext cx="18869735" cy="120011"/>
            <a:chOff x="0" y="0"/>
            <a:chExt cx="4969807" cy="31608"/>
          </a:xfrm>
        </p:grpSpPr>
        <p:sp>
          <p:nvSpPr>
            <p:cNvPr id="89" name="Freeform 7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0" name="TextBox 8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1139531" y="1411502"/>
            <a:ext cx="6919869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ko-KR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b="1" dirty="0" err="1">
                <a:latin typeface="Arial" panose="020B0604020202020204" pitchFamily="34" charset="0"/>
              </a:rPr>
              <a:t>콘텐츠</a:t>
            </a:r>
            <a:r>
              <a:rPr lang="ko-KR" altLang="ko-KR" b="1" dirty="0">
                <a:latin typeface="Arial" panose="020B0604020202020204" pitchFamily="34" charset="0"/>
              </a:rPr>
              <a:t> 제작</a:t>
            </a:r>
            <a:r>
              <a:rPr lang="en-US" altLang="ko-KR" b="1" dirty="0">
                <a:latin typeface="Arial" panose="020B0604020202020204" pitchFamily="34" charset="0"/>
              </a:rPr>
              <a:t>, </a:t>
            </a:r>
            <a:r>
              <a:rPr lang="ko-KR" altLang="en-US" b="1" dirty="0">
                <a:latin typeface="Arial" panose="020B0604020202020204" pitchFamily="34" charset="0"/>
              </a:rPr>
              <a:t>배급</a:t>
            </a:r>
            <a:r>
              <a:rPr lang="ko-KR" altLang="ko-KR" b="1" dirty="0">
                <a:latin typeface="Arial" panose="020B0604020202020204" pitchFamily="34" charset="0"/>
              </a:rPr>
              <a:t> 업체</a:t>
            </a:r>
            <a:r>
              <a:rPr lang="ko-KR" altLang="ko-KR" dirty="0">
                <a:latin typeface="Arial" panose="020B0604020202020204" pitchFamily="34" charset="0"/>
              </a:rPr>
              <a:t>: 이들은 실제 </a:t>
            </a:r>
            <a:r>
              <a:rPr lang="ko-KR" altLang="ko-KR" dirty="0" err="1">
                <a:latin typeface="Arial" panose="020B0604020202020204" pitchFamily="34" charset="0"/>
              </a:rPr>
              <a:t>콘텐츠를</a:t>
            </a:r>
            <a:r>
              <a:rPr lang="ko-KR" altLang="ko-KR" dirty="0">
                <a:latin typeface="Arial" panose="020B0604020202020204" pitchFamily="34" charset="0"/>
              </a:rPr>
              <a:t> 제작하는 외부 파트너입니다. 계약부서와 협력하여 </a:t>
            </a:r>
            <a:r>
              <a:rPr lang="ko-KR" altLang="ko-KR" dirty="0" err="1">
                <a:latin typeface="Arial" panose="020B0604020202020204" pitchFamily="34" charset="0"/>
              </a:rPr>
              <a:t>콘텐츠를</a:t>
            </a:r>
            <a:r>
              <a:rPr lang="ko-KR" altLang="ko-KR" dirty="0">
                <a:latin typeface="Arial" panose="020B0604020202020204" pitchFamily="34" charset="0"/>
              </a:rPr>
              <a:t> 공급하며, 고객의 요구에 맞춘 다양한 장르의 </a:t>
            </a:r>
            <a:r>
              <a:rPr lang="ko-KR" altLang="ko-KR" dirty="0" err="1">
                <a:latin typeface="Arial" panose="020B0604020202020204" pitchFamily="34" charset="0"/>
              </a:rPr>
              <a:t>콘텐츠를</a:t>
            </a:r>
            <a:r>
              <a:rPr lang="ko-KR" altLang="ko-KR" dirty="0">
                <a:latin typeface="Arial" panose="020B0604020202020204" pitchFamily="34" charset="0"/>
              </a:rPr>
              <a:t> 제공하는 역할을 합니다.</a:t>
            </a:r>
            <a:endParaRPr lang="en-US" altLang="ko-KR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ko-KR" altLang="ko-KR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b="1" dirty="0">
                <a:latin typeface="Arial" panose="020B0604020202020204" pitchFamily="34" charset="0"/>
              </a:rPr>
              <a:t>자사 </a:t>
            </a:r>
            <a:r>
              <a:rPr lang="ko-KR" altLang="ko-KR" b="1" dirty="0" err="1">
                <a:latin typeface="Arial" panose="020B0604020202020204" pitchFamily="34" charset="0"/>
              </a:rPr>
              <a:t>콘텐츠</a:t>
            </a:r>
            <a:r>
              <a:rPr lang="ko-KR" altLang="ko-KR" b="1" dirty="0">
                <a:latin typeface="Arial" panose="020B0604020202020204" pitchFamily="34" charset="0"/>
              </a:rPr>
              <a:t> 제작부서</a:t>
            </a:r>
            <a:r>
              <a:rPr lang="ko-KR" altLang="ko-KR" dirty="0">
                <a:latin typeface="Arial" panose="020B0604020202020204" pitchFamily="34" charset="0"/>
              </a:rPr>
              <a:t>: 우리 회사 내에서 </a:t>
            </a:r>
            <a:r>
              <a:rPr lang="ko-KR" altLang="ko-KR" dirty="0" err="1">
                <a:latin typeface="Arial" panose="020B0604020202020204" pitchFamily="34" charset="0"/>
              </a:rPr>
              <a:t>콘텐츠를</a:t>
            </a:r>
            <a:r>
              <a:rPr lang="ko-KR" altLang="ko-KR" dirty="0">
                <a:latin typeface="Arial" panose="020B0604020202020204" pitchFamily="34" charset="0"/>
              </a:rPr>
              <a:t> 직접 제작하는 부서입니다. 시장 </a:t>
            </a:r>
            <a:r>
              <a:rPr lang="ko-KR" altLang="ko-KR" dirty="0" err="1">
                <a:latin typeface="Arial" panose="020B0604020202020204" pitchFamily="34" charset="0"/>
              </a:rPr>
              <a:t>트렌드에</a:t>
            </a:r>
            <a:r>
              <a:rPr lang="ko-KR" altLang="ko-KR" dirty="0">
                <a:latin typeface="Arial" panose="020B0604020202020204" pitchFamily="34" charset="0"/>
              </a:rPr>
              <a:t> 맞춘 독창적인 </a:t>
            </a:r>
            <a:r>
              <a:rPr lang="ko-KR" altLang="ko-KR" dirty="0" err="1">
                <a:latin typeface="Arial" panose="020B0604020202020204" pitchFamily="34" charset="0"/>
              </a:rPr>
              <a:t>콘텐츠를</a:t>
            </a:r>
            <a:r>
              <a:rPr lang="ko-KR" altLang="ko-KR" dirty="0">
                <a:latin typeface="Arial" panose="020B0604020202020204" pitchFamily="34" charset="0"/>
              </a:rPr>
              <a:t> 기획 및 제작하여, OTT 플랫폼에 추가합니다. 이는 자사의 차별화된 경쟁력을 높이는 데 기여합니다.</a:t>
            </a:r>
            <a:endParaRPr lang="en-US" altLang="ko-KR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b="1" dirty="0">
                <a:latin typeface="Arial" panose="020B0604020202020204" pitchFamily="34" charset="0"/>
              </a:rPr>
              <a:t>계약부서</a:t>
            </a:r>
            <a:r>
              <a:rPr lang="ko-KR" altLang="ko-KR" dirty="0">
                <a:latin typeface="Arial" panose="020B0604020202020204" pitchFamily="34" charset="0"/>
              </a:rPr>
              <a:t>: 계약부서는 </a:t>
            </a:r>
            <a:r>
              <a:rPr lang="ko-KR" altLang="ko-KR" dirty="0" err="1">
                <a:latin typeface="Arial" panose="020B0604020202020204" pitchFamily="34" charset="0"/>
              </a:rPr>
              <a:t>콘텐츠</a:t>
            </a:r>
            <a:r>
              <a:rPr lang="ko-KR" altLang="ko-KR" dirty="0">
                <a:latin typeface="Arial" panose="020B0604020202020204" pitchFamily="34" charset="0"/>
              </a:rPr>
              <a:t> 제작 업체와의 계약을 담당합니다. 이들은 </a:t>
            </a:r>
            <a:r>
              <a:rPr lang="ko-KR" altLang="ko-KR" dirty="0" err="1">
                <a:latin typeface="Arial" panose="020B0604020202020204" pitchFamily="34" charset="0"/>
              </a:rPr>
              <a:t>콘텐츠의</a:t>
            </a:r>
            <a:r>
              <a:rPr lang="ko-KR" altLang="ko-KR" dirty="0">
                <a:latin typeface="Arial" panose="020B0604020202020204" pitchFamily="34" charset="0"/>
              </a:rPr>
              <a:t> 구매 및 </a:t>
            </a:r>
            <a:r>
              <a:rPr lang="ko-KR" altLang="ko-KR" dirty="0" err="1">
                <a:latin typeface="Arial" panose="020B0604020202020204" pitchFamily="34" charset="0"/>
              </a:rPr>
              <a:t>라이센스</a:t>
            </a:r>
            <a:r>
              <a:rPr lang="ko-KR" altLang="ko-KR" dirty="0">
                <a:latin typeface="Arial" panose="020B0604020202020204" pitchFamily="34" charset="0"/>
              </a:rPr>
              <a:t> 계약을 체결하여, 다양한 </a:t>
            </a:r>
            <a:r>
              <a:rPr lang="ko-KR" altLang="ko-KR" dirty="0" err="1">
                <a:latin typeface="Arial" panose="020B0604020202020204" pitchFamily="34" charset="0"/>
              </a:rPr>
              <a:t>콘텐츠를</a:t>
            </a:r>
            <a:r>
              <a:rPr lang="ko-KR" altLang="ko-KR" dirty="0">
                <a:latin typeface="Arial" panose="020B0604020202020204" pitchFamily="34" charset="0"/>
              </a:rPr>
              <a:t> OTT 플랫폼에 공급할 수 있도록 합니다.</a:t>
            </a:r>
            <a:endParaRPr lang="en-US" altLang="ko-KR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ko-KR" altLang="ko-KR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b="1" dirty="0">
                <a:latin typeface="Arial" panose="020B0604020202020204" pitchFamily="34" charset="0"/>
              </a:rPr>
              <a:t>관리 부서</a:t>
            </a:r>
            <a:r>
              <a:rPr lang="ko-KR" altLang="ko-KR" dirty="0">
                <a:latin typeface="Arial" panose="020B0604020202020204" pitchFamily="34" charset="0"/>
              </a:rPr>
              <a:t>: 관리 부서는 모든 부서 간의 원활한 소통을 도와줍니다. 이들은 일정 관리, 예산 집행 등을 통해 프로젝트가 순조롭게 진행될 수 있도록 지원합니다.</a:t>
            </a:r>
            <a:endParaRPr lang="en-US" altLang="ko-KR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ko-KR" altLang="ko-KR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b="1" dirty="0">
                <a:latin typeface="Arial" panose="020B0604020202020204" pitchFamily="34" charset="0"/>
              </a:rPr>
              <a:t>OTT 시스템</a:t>
            </a:r>
            <a:r>
              <a:rPr lang="ko-KR" altLang="ko-KR" dirty="0">
                <a:latin typeface="Arial" panose="020B0604020202020204" pitchFamily="34" charset="0"/>
              </a:rPr>
              <a:t>: 이 시스템은 </a:t>
            </a:r>
            <a:r>
              <a:rPr lang="ko-KR" altLang="ko-KR" dirty="0" err="1">
                <a:latin typeface="Arial" panose="020B0604020202020204" pitchFamily="34" charset="0"/>
              </a:rPr>
              <a:t>콘텐츠를</a:t>
            </a:r>
            <a:r>
              <a:rPr lang="ko-KR" altLang="ko-KR" dirty="0">
                <a:latin typeface="Arial" panose="020B0604020202020204" pitchFamily="34" charset="0"/>
              </a:rPr>
              <a:t> 사용자에게 제공하는 플랫폼입니다. 계약부서와 </a:t>
            </a:r>
            <a:r>
              <a:rPr lang="ko-KR" altLang="ko-KR" dirty="0" err="1">
                <a:latin typeface="Arial" panose="020B0604020202020204" pitchFamily="34" charset="0"/>
              </a:rPr>
              <a:t>콘텐츠</a:t>
            </a:r>
            <a:r>
              <a:rPr lang="ko-KR" altLang="ko-KR" dirty="0">
                <a:latin typeface="Arial" panose="020B0604020202020204" pitchFamily="34" charset="0"/>
              </a:rPr>
              <a:t> 제작 업체의 협력을 통해 확보한 </a:t>
            </a:r>
            <a:r>
              <a:rPr lang="ko-KR" altLang="ko-KR" dirty="0" err="1">
                <a:latin typeface="Arial" panose="020B0604020202020204" pitchFamily="34" charset="0"/>
              </a:rPr>
              <a:t>콘텐츠를</a:t>
            </a:r>
            <a:r>
              <a:rPr lang="ko-KR" altLang="ko-KR" dirty="0">
                <a:latin typeface="Arial" panose="020B0604020202020204" pitchFamily="34" charset="0"/>
              </a:rPr>
              <a:t> 효율적으로 관리하고, 고객에게 최상의 서비스를 제공하는 역할을 합니다.</a:t>
            </a:r>
            <a:endParaRPr lang="en-US" altLang="ko-KR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ko-KR" altLang="ko-KR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b="1" dirty="0">
                <a:latin typeface="Arial" panose="020B0604020202020204" pitchFamily="34" charset="0"/>
              </a:rPr>
              <a:t>고객</a:t>
            </a:r>
            <a:r>
              <a:rPr lang="ko-KR" altLang="ko-KR" dirty="0">
                <a:latin typeface="Arial" panose="020B0604020202020204" pitchFamily="34" charset="0"/>
              </a:rPr>
              <a:t>: 마지막으로 고객은 OTT 서비스를 이용하는 최종 소비자입니다. 고객의 피드백을 통해 </a:t>
            </a:r>
            <a:r>
              <a:rPr lang="ko-KR" altLang="ko-KR" dirty="0" err="1">
                <a:latin typeface="Arial" panose="020B0604020202020204" pitchFamily="34" charset="0"/>
              </a:rPr>
              <a:t>콘텐츠와</a:t>
            </a:r>
            <a:r>
              <a:rPr lang="ko-KR" altLang="ko-KR" dirty="0">
                <a:latin typeface="Arial" panose="020B0604020202020204" pitchFamily="34" charset="0"/>
              </a:rPr>
              <a:t> 서비스를 지속적으로 개선하며, 고객 만족도를 높이는 데 중점을 둡니다.</a:t>
            </a: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184;p16"/>
          <p:cNvSpPr/>
          <p:nvPr/>
        </p:nvSpPr>
        <p:spPr>
          <a:xfrm>
            <a:off x="621472" y="2038800"/>
            <a:ext cx="10521846" cy="724331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algn="ctr"/>
            <a:endParaRPr sz="2025"/>
          </a:p>
        </p:txBody>
      </p:sp>
      <p:sp>
        <p:nvSpPr>
          <p:cNvPr id="236" name="Google Shape;236;p17"/>
          <p:cNvSpPr txBox="1"/>
          <p:nvPr/>
        </p:nvSpPr>
        <p:spPr>
          <a:xfrm>
            <a:off x="10896600" y="9412238"/>
            <a:ext cx="1074429" cy="2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chemeClr val="lt1"/>
              </a:buClr>
              <a:buSzPts val="1100"/>
            </a:pPr>
            <a:r>
              <a:rPr lang="en" sz="1238" b="1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rPr>
              <a:t>기능분해도</a:t>
            </a:r>
            <a:endParaRPr sz="1238"/>
          </a:p>
        </p:txBody>
      </p:sp>
      <p:sp>
        <p:nvSpPr>
          <p:cNvPr id="241" name="Google Shape;241;p17"/>
          <p:cNvSpPr txBox="1"/>
          <p:nvPr/>
        </p:nvSpPr>
        <p:spPr>
          <a:xfrm>
            <a:off x="4654762" y="2392702"/>
            <a:ext cx="2471715" cy="1789198"/>
          </a:xfrm>
          <a:prstGeom prst="rect">
            <a:avLst/>
          </a:prstGeom>
          <a:ln>
            <a:headEnd type="none" w="sm" len="sm"/>
            <a:tailEnd type="none" w="sm" len="sm"/>
          </a:ln>
          <a:scene3d>
            <a:camera prst="isometricOffAxis1Right"/>
            <a:lightRig rig="threePt" dir="t"/>
          </a:scene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2400" b="1" dirty="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OTT 서비스 </a:t>
            </a:r>
            <a:endParaRPr sz="2400" dirty="0"/>
          </a:p>
        </p:txBody>
      </p:sp>
      <p:sp>
        <p:nvSpPr>
          <p:cNvPr id="242" name="Google Shape;242;p17"/>
          <p:cNvSpPr txBox="1"/>
          <p:nvPr/>
        </p:nvSpPr>
        <p:spPr>
          <a:xfrm>
            <a:off x="3769990" y="7034368"/>
            <a:ext cx="1976027" cy="1627416"/>
          </a:xfrm>
          <a:prstGeom prst="rect">
            <a:avLst/>
          </a:prstGeom>
          <a:ln>
            <a:headEnd type="none" w="sm" len="sm"/>
            <a:tailEnd type="none" w="sm" len="sm"/>
          </a:ln>
          <a:scene3d>
            <a:camera prst="isometricOffAxis1Right"/>
            <a:lightRig rig="threePt" dir="t"/>
          </a:scene3d>
          <a:sp3d>
            <a:bevelT w="139700" prst="cross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3200" b="1" dirty="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관리</a:t>
            </a:r>
            <a:endParaRPr sz="3200" dirty="0"/>
          </a:p>
          <a:p>
            <a:pPr algn="ctr">
              <a:buClr>
                <a:schemeClr val="dk1"/>
              </a:buClr>
              <a:buSzPts val="1000"/>
            </a:pPr>
            <a:endParaRPr sz="1238" dirty="0"/>
          </a:p>
        </p:txBody>
      </p:sp>
      <p:sp>
        <p:nvSpPr>
          <p:cNvPr id="243" name="Google Shape;243;p17"/>
          <p:cNvSpPr txBox="1"/>
          <p:nvPr/>
        </p:nvSpPr>
        <p:spPr>
          <a:xfrm>
            <a:off x="1238505" y="7023639"/>
            <a:ext cx="1975278" cy="1627416"/>
          </a:xfrm>
          <a:prstGeom prst="rect">
            <a:avLst/>
          </a:prstGeom>
          <a:ln>
            <a:headEnd type="none" w="sm" len="sm"/>
            <a:tailEnd type="none" w="sm" len="sm"/>
          </a:ln>
          <a:scene3d>
            <a:camera prst="isometricOffAxis1Right"/>
            <a:lightRig rig="threePt" dir="t"/>
          </a:scene3d>
          <a:sp3d>
            <a:bevelT w="139700" prst="cross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endParaRPr sz="1125" b="1" dirty="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r>
              <a:rPr lang="en" sz="2800" b="1" dirty="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계약</a:t>
            </a:r>
            <a:endParaRPr sz="2800" dirty="0"/>
          </a:p>
          <a:p>
            <a:pPr algn="ctr">
              <a:buClr>
                <a:schemeClr val="dk1"/>
              </a:buClr>
              <a:buSzPts val="1000"/>
            </a:pPr>
            <a:endParaRPr sz="1238" dirty="0"/>
          </a:p>
        </p:txBody>
      </p:sp>
      <p:cxnSp>
        <p:nvCxnSpPr>
          <p:cNvPr id="244" name="Google Shape;244;p17"/>
          <p:cNvCxnSpPr/>
          <p:nvPr/>
        </p:nvCxnSpPr>
        <p:spPr>
          <a:xfrm>
            <a:off x="2221157" y="5916230"/>
            <a:ext cx="0" cy="1091341"/>
          </a:xfrm>
          <a:prstGeom prst="straightConnector1">
            <a:avLst/>
          </a:prstGeom>
          <a:noFill/>
          <a:ln w="666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245" name="Google Shape;245;p17"/>
          <p:cNvSpPr txBox="1"/>
          <p:nvPr/>
        </p:nvSpPr>
        <p:spPr>
          <a:xfrm>
            <a:off x="11769316" y="2437207"/>
            <a:ext cx="5334000" cy="6446498"/>
          </a:xfrm>
          <a:prstGeom prst="rect">
            <a:avLst/>
          </a:prstGeom>
          <a:noFill/>
          <a:ln w="9525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>
              <a:buClr>
                <a:srgbClr val="003366"/>
              </a:buClr>
              <a:buSzPts val="1100"/>
            </a:pPr>
            <a:endParaRPr sz="1238" b="1" dirty="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>
              <a:buClr>
                <a:schemeClr val="dk1"/>
              </a:buClr>
              <a:buSzPts val="1100"/>
            </a:pPr>
            <a:endParaRPr sz="1238" b="1" dirty="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38" b="1" dirty="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▷관리 : </a:t>
            </a:r>
            <a:endParaRPr sz="1238" b="1" dirty="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>
              <a:buClr>
                <a:schemeClr val="dk1"/>
              </a:buClr>
              <a:buSzPts val="1100"/>
            </a:pPr>
            <a:endParaRPr sz="1125" b="1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125" b="1" dirty="0">
                <a:solidFill>
                  <a:schemeClr val="dk1"/>
                </a:solidFill>
              </a:rPr>
              <a:t>회원 관리:</a:t>
            </a:r>
            <a:r>
              <a:rPr lang="en" sz="1125" dirty="0">
                <a:solidFill>
                  <a:schemeClr val="dk1"/>
                </a:solidFill>
              </a:rPr>
              <a:t> 고객 가입/탈퇴 내역, 계정 상태 및 비밀번호 관리.</a:t>
            </a:r>
            <a:endParaRPr sz="1125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sz="1125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125" b="1" dirty="0">
                <a:solidFill>
                  <a:schemeClr val="dk1"/>
                </a:solidFill>
              </a:rPr>
              <a:t>컨텐츠 관리:</a:t>
            </a:r>
            <a:r>
              <a:rPr lang="en" sz="1125" dirty="0">
                <a:solidFill>
                  <a:schemeClr val="dk1"/>
                </a:solidFill>
              </a:rPr>
              <a:t> 신규 컨텐츠 등록 요청, 메타데이터 관리(장르, 설명, 출연진 등), 삭제 및 업데이트 이력.</a:t>
            </a:r>
            <a:endParaRPr sz="1125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sz="1125" b="1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125" b="1" dirty="0">
                <a:solidFill>
                  <a:schemeClr val="dk1"/>
                </a:solidFill>
              </a:rPr>
              <a:t>통계 및 분석:</a:t>
            </a:r>
            <a:r>
              <a:rPr lang="en" sz="1125" dirty="0">
                <a:solidFill>
                  <a:schemeClr val="dk1"/>
                </a:solidFill>
              </a:rPr>
              <a:t> 사용자 시청 패턴, 구독 해지 이유 분석, 콘텐츠 인기 순위.</a:t>
            </a:r>
            <a:endParaRPr sz="1125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sz="1125" b="1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125" b="1" dirty="0">
                <a:solidFill>
                  <a:schemeClr val="dk1"/>
                </a:solidFill>
              </a:rPr>
              <a:t>보고서 작성:</a:t>
            </a:r>
            <a:r>
              <a:rPr lang="en" sz="1125" dirty="0">
                <a:solidFill>
                  <a:schemeClr val="dk1"/>
                </a:solidFill>
              </a:rPr>
              <a:t> 매출, 신규 가입자 수, 고객 만족도 조사 결과에 대한 월간/연간 보고서.</a:t>
            </a:r>
            <a:endParaRPr sz="1125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sz="1238" b="1" dirty="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>
              <a:buClr>
                <a:schemeClr val="dk1"/>
              </a:buClr>
              <a:buSzPts val="1100"/>
            </a:pPr>
            <a:endParaRPr sz="1238" b="1" dirty="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38" b="1" dirty="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▷계약 : </a:t>
            </a:r>
            <a:endParaRPr sz="1238" b="1" dirty="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38" dirty="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계약 요청에 따라 계약 처리</a:t>
            </a:r>
            <a:endParaRPr sz="1238" dirty="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>
              <a:buClr>
                <a:srgbClr val="003366"/>
              </a:buClr>
              <a:buSzPts val="1100"/>
            </a:pPr>
            <a:endParaRPr sz="1238" b="1" dirty="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>
              <a:buClr>
                <a:schemeClr val="dk1"/>
              </a:buClr>
              <a:buSzPts val="1100"/>
            </a:pPr>
            <a:endParaRPr sz="1238" b="1" dirty="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38" b="1" dirty="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▷컨텐츠 제공 :</a:t>
            </a:r>
            <a:endParaRPr sz="1238" b="1" dirty="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>
              <a:buClr>
                <a:schemeClr val="dk1"/>
              </a:buClr>
              <a:buSzPts val="1100"/>
            </a:pPr>
            <a:endParaRPr sz="1238" b="1" dirty="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38" b="1" dirty="0">
                <a:solidFill>
                  <a:schemeClr val="dk1"/>
                </a:solidFill>
              </a:rPr>
              <a:t>컨텐츠 소비:</a:t>
            </a:r>
            <a:r>
              <a:rPr lang="en" sz="1238" dirty="0">
                <a:solidFill>
                  <a:schemeClr val="dk1"/>
                </a:solidFill>
              </a:rPr>
              <a:t> 사용자가 영화, 드라마, 다큐멘터리 등 다양한 콘텐츠를 스트리밍하거나 다운로드하여 시청.</a:t>
            </a:r>
            <a:endParaRPr sz="1238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sz="1238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38" b="1" dirty="0">
                <a:solidFill>
                  <a:schemeClr val="dk1"/>
                </a:solidFill>
              </a:rPr>
              <a:t>사용자 맞춤형 추천:</a:t>
            </a:r>
            <a:r>
              <a:rPr lang="en" sz="1238" dirty="0">
                <a:solidFill>
                  <a:schemeClr val="dk1"/>
                </a:solidFill>
              </a:rPr>
              <a:t> 개인의 시청 이력을 기반으로 맞춤형 콘텐츠 추천.</a:t>
            </a:r>
            <a:endParaRPr sz="1238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sz="1238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38" b="1" dirty="0">
                <a:solidFill>
                  <a:schemeClr val="dk1"/>
                </a:solidFill>
              </a:rPr>
              <a:t>큐레이션:</a:t>
            </a:r>
            <a:r>
              <a:rPr lang="en" sz="1238" dirty="0">
                <a:solidFill>
                  <a:schemeClr val="dk1"/>
                </a:solidFill>
              </a:rPr>
              <a:t> 테마별 컨텐츠 추천(예: 최신 영화, 인기 드라마, 특정 장르 등).</a:t>
            </a:r>
            <a:endParaRPr sz="1238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sz="1238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38" b="1" dirty="0">
                <a:solidFill>
                  <a:schemeClr val="dk1"/>
                </a:solidFill>
              </a:rPr>
              <a:t>리뷰 및 평점 시스템:</a:t>
            </a:r>
            <a:r>
              <a:rPr lang="en" sz="1238" dirty="0">
                <a:solidFill>
                  <a:schemeClr val="dk1"/>
                </a:solidFill>
              </a:rPr>
              <a:t> 사용자가 컨텐츠에 대한 리뷰 작성 및 평점 부여.</a:t>
            </a:r>
            <a:endParaRPr sz="1238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sz="1238" b="1" dirty="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>
              <a:buClr>
                <a:schemeClr val="dk1"/>
              </a:buClr>
              <a:buSzPts val="1100"/>
            </a:pPr>
            <a:endParaRPr sz="1238" dirty="0"/>
          </a:p>
        </p:txBody>
      </p:sp>
      <p:cxnSp>
        <p:nvCxnSpPr>
          <p:cNvPr id="246" name="Google Shape;246;p17"/>
          <p:cNvCxnSpPr/>
          <p:nvPr/>
        </p:nvCxnSpPr>
        <p:spPr>
          <a:xfrm>
            <a:off x="4755821" y="5916229"/>
            <a:ext cx="0" cy="1091341"/>
          </a:xfrm>
          <a:prstGeom prst="straightConnector1">
            <a:avLst/>
          </a:prstGeom>
          <a:noFill/>
          <a:ln w="666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247" name="Google Shape;247;p17"/>
          <p:cNvSpPr txBox="1"/>
          <p:nvPr/>
        </p:nvSpPr>
        <p:spPr>
          <a:xfrm>
            <a:off x="7190557" y="7034368"/>
            <a:ext cx="1976027" cy="1627416"/>
          </a:xfrm>
          <a:prstGeom prst="rect">
            <a:avLst/>
          </a:prstGeom>
          <a:ln>
            <a:headEnd type="none" w="sm" len="sm"/>
            <a:tailEnd type="none" w="sm" len="sm"/>
          </a:ln>
          <a:scene3d>
            <a:camera prst="isometricOffAxis1Right"/>
            <a:lightRig rig="threePt" dir="t"/>
          </a:scene3d>
          <a:sp3d>
            <a:bevelT w="139700" prst="cross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2800" b="1" dirty="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컨텐츠 제공</a:t>
            </a:r>
            <a:endParaRPr sz="2800" dirty="0"/>
          </a:p>
        </p:txBody>
      </p:sp>
      <p:cxnSp>
        <p:nvCxnSpPr>
          <p:cNvPr id="248" name="Google Shape;248;p17"/>
          <p:cNvCxnSpPr/>
          <p:nvPr/>
        </p:nvCxnSpPr>
        <p:spPr>
          <a:xfrm>
            <a:off x="8234491" y="4783416"/>
            <a:ext cx="0" cy="2224154"/>
          </a:xfrm>
          <a:prstGeom prst="straightConnector1">
            <a:avLst/>
          </a:prstGeom>
          <a:noFill/>
          <a:ln w="666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49" name="Google Shape;249;p17"/>
          <p:cNvCxnSpPr/>
          <p:nvPr/>
        </p:nvCxnSpPr>
        <p:spPr>
          <a:xfrm>
            <a:off x="2245137" y="5920252"/>
            <a:ext cx="2471715" cy="19638"/>
          </a:xfrm>
          <a:prstGeom prst="straightConnector1">
            <a:avLst/>
          </a:prstGeom>
          <a:noFill/>
          <a:ln w="666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50" name="Google Shape;250;p17"/>
          <p:cNvCxnSpPr/>
          <p:nvPr/>
        </p:nvCxnSpPr>
        <p:spPr>
          <a:xfrm flipV="1">
            <a:off x="3538524" y="4783416"/>
            <a:ext cx="4695967" cy="7372"/>
          </a:xfrm>
          <a:prstGeom prst="straightConnector1">
            <a:avLst/>
          </a:prstGeom>
          <a:noFill/>
          <a:ln w="666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51" name="Google Shape;251;p17"/>
          <p:cNvCxnSpPr/>
          <p:nvPr/>
        </p:nvCxnSpPr>
        <p:spPr>
          <a:xfrm>
            <a:off x="3538524" y="4836942"/>
            <a:ext cx="0" cy="1091341"/>
          </a:xfrm>
          <a:prstGeom prst="straightConnector1">
            <a:avLst/>
          </a:prstGeom>
          <a:noFill/>
          <a:ln w="666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52" name="Google Shape;252;p17"/>
          <p:cNvCxnSpPr/>
          <p:nvPr/>
        </p:nvCxnSpPr>
        <p:spPr>
          <a:xfrm>
            <a:off x="5882395" y="4195299"/>
            <a:ext cx="8225" cy="641643"/>
          </a:xfrm>
          <a:prstGeom prst="straightConnector1">
            <a:avLst/>
          </a:prstGeom>
          <a:noFill/>
          <a:ln w="666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35" name="Google Shape;258;p18"/>
          <p:cNvSpPr txBox="1"/>
          <p:nvPr/>
        </p:nvSpPr>
        <p:spPr>
          <a:xfrm>
            <a:off x="838200" y="621658"/>
            <a:ext cx="3582225" cy="576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500"/>
            </a:pPr>
            <a:r>
              <a:rPr lang="en" sz="3200" b="1" dirty="0">
                <a:latin typeface="Dotum"/>
                <a:ea typeface="Dotum"/>
                <a:cs typeface="Dotum"/>
                <a:sym typeface="Dotum"/>
              </a:rPr>
              <a:t>2. </a:t>
            </a:r>
            <a:r>
              <a:rPr lang="ko-KR" altLang="en-US" sz="3200" b="1" dirty="0">
                <a:latin typeface="Dotum"/>
                <a:ea typeface="Dotum"/>
                <a:cs typeface="Dotum"/>
                <a:sym typeface="Dotum"/>
              </a:rPr>
              <a:t>기능</a:t>
            </a:r>
            <a:r>
              <a:rPr lang="en-US" altLang="ko-KR" sz="3200" b="1" dirty="0"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ko-KR" altLang="en-US" sz="3200" b="1" dirty="0">
                <a:latin typeface="Dotum"/>
                <a:ea typeface="Dotum"/>
                <a:cs typeface="Dotum"/>
                <a:sym typeface="Dotum"/>
              </a:rPr>
              <a:t>분해도</a:t>
            </a:r>
            <a:endParaRPr sz="3200" dirty="0"/>
          </a:p>
        </p:txBody>
      </p:sp>
      <p:sp>
        <p:nvSpPr>
          <p:cNvPr id="37" name="Google Shape;241;p17"/>
          <p:cNvSpPr txBox="1"/>
          <p:nvPr/>
        </p:nvSpPr>
        <p:spPr>
          <a:xfrm>
            <a:off x="2602915" y="5321804"/>
            <a:ext cx="1871218" cy="1165325"/>
          </a:xfrm>
          <a:prstGeom prst="rect">
            <a:avLst/>
          </a:prstGeom>
          <a:ln>
            <a:headEnd type="none" w="sm" len="sm"/>
            <a:tailEnd type="none" w="sm" len="sm"/>
          </a:ln>
          <a:scene3d>
            <a:camera prst="isometricOffAxis1Right"/>
            <a:lightRig rig="threePt" dir="t"/>
          </a:scene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b="1" dirty="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OTT </a:t>
            </a:r>
            <a:r>
              <a:rPr lang="ko-KR" altLang="en-US" b="1" dirty="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관리 </a:t>
            </a:r>
            <a:r>
              <a:rPr lang="en" b="1" dirty="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서비스 </a:t>
            </a:r>
            <a:endParaRPr dirty="0"/>
          </a:p>
        </p:txBody>
      </p:sp>
      <p:grpSp>
        <p:nvGrpSpPr>
          <p:cNvPr id="38" name="Group 3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9" name="Freeform 4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5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6"/>
          <p:cNvGrpSpPr/>
          <p:nvPr/>
        </p:nvGrpSpPr>
        <p:grpSpPr>
          <a:xfrm>
            <a:off x="-290868" y="9717040"/>
            <a:ext cx="18869735" cy="120011"/>
            <a:chOff x="0" y="0"/>
            <a:chExt cx="4969807" cy="31608"/>
          </a:xfrm>
        </p:grpSpPr>
        <p:sp>
          <p:nvSpPr>
            <p:cNvPr id="42" name="Freeform 7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3" name="TextBox 8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09183" y="4654503"/>
            <a:ext cx="6869633" cy="2000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 dirty="0" err="1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팀원</a:t>
            </a:r>
            <a:r>
              <a:rPr lang="en-US" sz="6514" spc="-214" dirty="0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6514" spc="-214" dirty="0" err="1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및</a:t>
            </a:r>
            <a:r>
              <a:rPr lang="en-US" sz="6514" spc="-214" dirty="0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6514" spc="-214" dirty="0" err="1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팀원별</a:t>
            </a:r>
            <a:endParaRPr lang="en-US" sz="6514" spc="-214" dirty="0">
              <a:solidFill>
                <a:srgbClr val="191919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  <a:p>
            <a:pPr algn="ctr">
              <a:lnSpc>
                <a:spcPts val="7492"/>
              </a:lnSpc>
            </a:pPr>
            <a:r>
              <a:rPr lang="en-US" sz="6514" spc="-214" dirty="0" err="1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역할</a:t>
            </a:r>
            <a:r>
              <a:rPr lang="en-US" sz="6514" spc="-214" dirty="0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6514" spc="-214" dirty="0" err="1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소개</a:t>
            </a:r>
            <a:endParaRPr lang="en-US" sz="6514" spc="-214" dirty="0">
              <a:solidFill>
                <a:srgbClr val="191919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42"/>
          <p:cNvSpPr/>
          <p:nvPr/>
        </p:nvSpPr>
        <p:spPr>
          <a:xfrm>
            <a:off x="6775096" y="4936538"/>
            <a:ext cx="128588" cy="158288"/>
          </a:xfrm>
          <a:prstGeom prst="ellipse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361" name="Google Shape;1361;p42"/>
          <p:cNvSpPr txBox="1"/>
          <p:nvPr/>
        </p:nvSpPr>
        <p:spPr>
          <a:xfrm>
            <a:off x="6525864" y="647883"/>
            <a:ext cx="3582225" cy="34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500"/>
            </a:pPr>
            <a:r>
              <a:rPr lang="en" sz="1688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3. 엔터티 연관도</a:t>
            </a:r>
            <a:endParaRPr sz="1238"/>
          </a:p>
        </p:txBody>
      </p:sp>
      <p:sp>
        <p:nvSpPr>
          <p:cNvPr id="1362" name="Google Shape;1362;p42"/>
          <p:cNvSpPr txBox="1"/>
          <p:nvPr/>
        </p:nvSpPr>
        <p:spPr>
          <a:xfrm>
            <a:off x="10920030" y="3177628"/>
            <a:ext cx="718200" cy="553838"/>
          </a:xfrm>
          <a:prstGeom prst="rect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계약</a:t>
            </a:r>
            <a:endParaRPr sz="1238"/>
          </a:p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(contract)</a:t>
            </a:r>
            <a:endParaRPr sz="1238"/>
          </a:p>
        </p:txBody>
      </p:sp>
      <p:sp>
        <p:nvSpPr>
          <p:cNvPr id="1363" name="Google Shape;1363;p42"/>
          <p:cNvSpPr txBox="1"/>
          <p:nvPr/>
        </p:nvSpPr>
        <p:spPr>
          <a:xfrm>
            <a:off x="6428563" y="2835417"/>
            <a:ext cx="1007438" cy="553838"/>
          </a:xfrm>
          <a:prstGeom prst="rect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시리즈</a:t>
            </a:r>
            <a:endParaRPr sz="1238"/>
          </a:p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(seris)</a:t>
            </a:r>
            <a:endParaRPr sz="1238"/>
          </a:p>
        </p:txBody>
      </p:sp>
      <p:sp>
        <p:nvSpPr>
          <p:cNvPr id="1364" name="Google Shape;1364;p42"/>
          <p:cNvSpPr txBox="1"/>
          <p:nvPr/>
        </p:nvSpPr>
        <p:spPr>
          <a:xfrm>
            <a:off x="8897111" y="9091795"/>
            <a:ext cx="718200" cy="553838"/>
          </a:xfrm>
          <a:prstGeom prst="rect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고객</a:t>
            </a:r>
            <a:endParaRPr sz="1238"/>
          </a:p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(customer)</a:t>
            </a:r>
            <a:endParaRPr sz="1238"/>
          </a:p>
        </p:txBody>
      </p:sp>
      <p:sp>
        <p:nvSpPr>
          <p:cNvPr id="1365" name="Google Shape;1365;p42"/>
          <p:cNvSpPr txBox="1"/>
          <p:nvPr/>
        </p:nvSpPr>
        <p:spPr>
          <a:xfrm>
            <a:off x="6707707" y="4818712"/>
            <a:ext cx="1545750" cy="553838"/>
          </a:xfrm>
          <a:prstGeom prst="rect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컨텐츠</a:t>
            </a:r>
            <a:endParaRPr sz="1238"/>
          </a:p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(contents)</a:t>
            </a:r>
            <a:endParaRPr sz="1238"/>
          </a:p>
        </p:txBody>
      </p:sp>
      <p:sp>
        <p:nvSpPr>
          <p:cNvPr id="1366" name="Google Shape;1366;p42"/>
          <p:cNvSpPr txBox="1"/>
          <p:nvPr/>
        </p:nvSpPr>
        <p:spPr>
          <a:xfrm>
            <a:off x="11094198" y="6355189"/>
            <a:ext cx="718200" cy="553838"/>
          </a:xfrm>
          <a:prstGeom prst="rect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구독</a:t>
            </a:r>
            <a:endParaRPr sz="1238"/>
          </a:p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(subscribe)</a:t>
            </a:r>
            <a:endParaRPr sz="1238"/>
          </a:p>
        </p:txBody>
      </p:sp>
      <p:sp>
        <p:nvSpPr>
          <p:cNvPr id="1367" name="Google Shape;1367;p42"/>
          <p:cNvSpPr/>
          <p:nvPr/>
        </p:nvSpPr>
        <p:spPr>
          <a:xfrm>
            <a:off x="7597613" y="9162684"/>
            <a:ext cx="1066500" cy="489713"/>
          </a:xfrm>
          <a:prstGeom prst="diamond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request</a:t>
            </a:r>
            <a:endParaRPr sz="1238"/>
          </a:p>
        </p:txBody>
      </p:sp>
      <p:cxnSp>
        <p:nvCxnSpPr>
          <p:cNvPr id="1368" name="Google Shape;1368;p42"/>
          <p:cNvCxnSpPr/>
          <p:nvPr/>
        </p:nvCxnSpPr>
        <p:spPr>
          <a:xfrm>
            <a:off x="7454004" y="9406547"/>
            <a:ext cx="167400" cy="1688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369" name="Google Shape;1369;p42"/>
          <p:cNvCxnSpPr/>
          <p:nvPr/>
        </p:nvCxnSpPr>
        <p:spPr>
          <a:xfrm rot="10800000">
            <a:off x="8765819" y="9277031"/>
            <a:ext cx="0" cy="262575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370" name="Google Shape;1370;p42"/>
          <p:cNvCxnSpPr/>
          <p:nvPr/>
        </p:nvCxnSpPr>
        <p:spPr>
          <a:xfrm rot="10800000">
            <a:off x="9746470" y="9277031"/>
            <a:ext cx="0" cy="262575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371" name="Google Shape;1371;p42"/>
          <p:cNvCxnSpPr/>
          <p:nvPr/>
        </p:nvCxnSpPr>
        <p:spPr>
          <a:xfrm rot="-5400000">
            <a:off x="11148786" y="9098494"/>
            <a:ext cx="3375" cy="616275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372" name="Google Shape;1372;p42"/>
          <p:cNvSpPr/>
          <p:nvPr/>
        </p:nvSpPr>
        <p:spPr>
          <a:xfrm>
            <a:off x="9867044" y="9170926"/>
            <a:ext cx="996638" cy="489713"/>
          </a:xfrm>
          <a:prstGeom prst="diamond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require</a:t>
            </a:r>
            <a:endParaRPr sz="1238"/>
          </a:p>
        </p:txBody>
      </p:sp>
      <p:sp>
        <p:nvSpPr>
          <p:cNvPr id="1373" name="Google Shape;1373;p42"/>
          <p:cNvSpPr/>
          <p:nvPr/>
        </p:nvSpPr>
        <p:spPr>
          <a:xfrm>
            <a:off x="6407127" y="3864117"/>
            <a:ext cx="1055700" cy="489713"/>
          </a:xfrm>
          <a:prstGeom prst="diamond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contain</a:t>
            </a:r>
            <a:endParaRPr sz="1238"/>
          </a:p>
        </p:txBody>
      </p:sp>
      <p:cxnSp>
        <p:nvCxnSpPr>
          <p:cNvPr id="1374" name="Google Shape;1374;p42"/>
          <p:cNvCxnSpPr/>
          <p:nvPr/>
        </p:nvCxnSpPr>
        <p:spPr>
          <a:xfrm rot="10800000">
            <a:off x="6932285" y="3389255"/>
            <a:ext cx="0" cy="474863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375" name="Google Shape;1375;p42"/>
          <p:cNvCxnSpPr/>
          <p:nvPr/>
        </p:nvCxnSpPr>
        <p:spPr>
          <a:xfrm rot="10800000">
            <a:off x="6932285" y="4338823"/>
            <a:ext cx="0" cy="474863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376" name="Google Shape;1376;p42"/>
          <p:cNvSpPr txBox="1"/>
          <p:nvPr/>
        </p:nvSpPr>
        <p:spPr>
          <a:xfrm>
            <a:off x="10775408" y="1509665"/>
            <a:ext cx="827888" cy="553838"/>
          </a:xfrm>
          <a:prstGeom prst="rect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관리자</a:t>
            </a:r>
            <a:endParaRPr sz="1238"/>
          </a:p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(operate)</a:t>
            </a:r>
            <a:endParaRPr sz="1238"/>
          </a:p>
        </p:txBody>
      </p:sp>
      <p:sp>
        <p:nvSpPr>
          <p:cNvPr id="1377" name="Google Shape;1377;p42"/>
          <p:cNvSpPr/>
          <p:nvPr/>
        </p:nvSpPr>
        <p:spPr>
          <a:xfrm>
            <a:off x="10772729" y="2365266"/>
            <a:ext cx="996638" cy="489713"/>
          </a:xfrm>
          <a:prstGeom prst="diamond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include</a:t>
            </a:r>
            <a:endParaRPr sz="1238"/>
          </a:p>
        </p:txBody>
      </p:sp>
      <p:cxnSp>
        <p:nvCxnSpPr>
          <p:cNvPr id="1378" name="Google Shape;1378;p42"/>
          <p:cNvCxnSpPr>
            <a:stCxn id="1362" idx="0"/>
            <a:endCxn id="1377" idx="2"/>
          </p:cNvCxnSpPr>
          <p:nvPr/>
        </p:nvCxnSpPr>
        <p:spPr>
          <a:xfrm rot="10800000">
            <a:off x="11271030" y="2854978"/>
            <a:ext cx="8100" cy="32265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379" name="Google Shape;1379;p42"/>
          <p:cNvCxnSpPr/>
          <p:nvPr/>
        </p:nvCxnSpPr>
        <p:spPr>
          <a:xfrm rot="10800000">
            <a:off x="11271093" y="2063529"/>
            <a:ext cx="0" cy="316575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380" name="Google Shape;1380;p42"/>
          <p:cNvSpPr txBox="1"/>
          <p:nvPr/>
        </p:nvSpPr>
        <p:spPr>
          <a:xfrm>
            <a:off x="6938983" y="4490569"/>
            <a:ext cx="229163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rgbClr val="003366"/>
              </a:buClr>
              <a:buSzPts val="1000"/>
            </a:pPr>
            <a:r>
              <a:rPr lang="en"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rPr>
              <a:t>1</a:t>
            </a:r>
            <a:endParaRPr sz="1238"/>
          </a:p>
        </p:txBody>
      </p:sp>
      <p:sp>
        <p:nvSpPr>
          <p:cNvPr id="1381" name="Google Shape;1381;p42"/>
          <p:cNvSpPr txBox="1"/>
          <p:nvPr/>
        </p:nvSpPr>
        <p:spPr>
          <a:xfrm>
            <a:off x="6951041" y="3461869"/>
            <a:ext cx="259875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rgbClr val="003366"/>
              </a:buClr>
              <a:buSzPts val="1000"/>
            </a:pPr>
            <a:r>
              <a:rPr lang="en"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rPr>
              <a:t>M</a:t>
            </a:r>
            <a:endParaRPr sz="1238"/>
          </a:p>
        </p:txBody>
      </p:sp>
      <p:sp>
        <p:nvSpPr>
          <p:cNvPr id="1382" name="Google Shape;1382;p42"/>
          <p:cNvSpPr txBox="1"/>
          <p:nvPr/>
        </p:nvSpPr>
        <p:spPr>
          <a:xfrm>
            <a:off x="6884332" y="5431807"/>
            <a:ext cx="259875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rgbClr val="003366"/>
              </a:buClr>
              <a:buSzPts val="1000"/>
            </a:pPr>
            <a:r>
              <a:rPr lang="en"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rPr>
              <a:t>M</a:t>
            </a:r>
            <a:endParaRPr sz="1238"/>
          </a:p>
        </p:txBody>
      </p:sp>
      <p:sp>
        <p:nvSpPr>
          <p:cNvPr id="1383" name="Google Shape;1383;p42"/>
          <p:cNvSpPr txBox="1"/>
          <p:nvPr/>
        </p:nvSpPr>
        <p:spPr>
          <a:xfrm>
            <a:off x="11145106" y="7029450"/>
            <a:ext cx="259875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rgbClr val="003366"/>
              </a:buClr>
              <a:buSzPts val="1000"/>
            </a:pPr>
            <a:r>
              <a:rPr lang="en"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rPr>
              <a:t>1</a:t>
            </a:r>
            <a:endParaRPr sz="1238"/>
          </a:p>
        </p:txBody>
      </p:sp>
      <p:sp>
        <p:nvSpPr>
          <p:cNvPr id="1384" name="Google Shape;1384;p42"/>
          <p:cNvSpPr txBox="1"/>
          <p:nvPr/>
        </p:nvSpPr>
        <p:spPr>
          <a:xfrm>
            <a:off x="9641977" y="9119821"/>
            <a:ext cx="229163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rgbClr val="003366"/>
              </a:buClr>
              <a:buSzPts val="1000"/>
            </a:pPr>
            <a:r>
              <a:rPr lang="en"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rPr>
              <a:t>1</a:t>
            </a:r>
            <a:endParaRPr sz="1238"/>
          </a:p>
        </p:txBody>
      </p:sp>
      <p:sp>
        <p:nvSpPr>
          <p:cNvPr id="1385" name="Google Shape;1385;p42"/>
          <p:cNvSpPr txBox="1"/>
          <p:nvPr/>
        </p:nvSpPr>
        <p:spPr>
          <a:xfrm>
            <a:off x="8661325" y="9119821"/>
            <a:ext cx="229163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rgbClr val="003366"/>
              </a:buClr>
              <a:buSzPts val="1000"/>
            </a:pPr>
            <a:r>
              <a:rPr lang="en"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rPr>
              <a:t>1</a:t>
            </a:r>
            <a:endParaRPr sz="1238"/>
          </a:p>
        </p:txBody>
      </p:sp>
      <p:sp>
        <p:nvSpPr>
          <p:cNvPr id="1386" name="Google Shape;1386;p42"/>
          <p:cNvSpPr txBox="1"/>
          <p:nvPr/>
        </p:nvSpPr>
        <p:spPr>
          <a:xfrm>
            <a:off x="11289849" y="2081715"/>
            <a:ext cx="259875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rgbClr val="003366"/>
              </a:buClr>
              <a:buSzPts val="1000"/>
            </a:pPr>
            <a:r>
              <a:rPr lang="en"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rPr>
              <a:t>1</a:t>
            </a:r>
            <a:endParaRPr sz="1238"/>
          </a:p>
        </p:txBody>
      </p:sp>
      <p:sp>
        <p:nvSpPr>
          <p:cNvPr id="1387" name="Google Shape;1387;p42"/>
          <p:cNvSpPr txBox="1"/>
          <p:nvPr/>
        </p:nvSpPr>
        <p:spPr>
          <a:xfrm>
            <a:off x="8542092" y="9446236"/>
            <a:ext cx="408713" cy="360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rgbClr val="003366"/>
              </a:buClr>
              <a:buSzPts val="800"/>
            </a:pPr>
            <a:r>
              <a:rPr lang="en" sz="900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rPr>
              <a:t>(0,N)</a:t>
            </a:r>
            <a:endParaRPr sz="1238"/>
          </a:p>
        </p:txBody>
      </p:sp>
      <p:sp>
        <p:nvSpPr>
          <p:cNvPr id="1388" name="Google Shape;1388;p42"/>
          <p:cNvSpPr txBox="1"/>
          <p:nvPr/>
        </p:nvSpPr>
        <p:spPr>
          <a:xfrm>
            <a:off x="6557173" y="3470112"/>
            <a:ext cx="395213" cy="360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rgbClr val="003366"/>
              </a:buClr>
              <a:buSzPts val="800"/>
            </a:pPr>
            <a:r>
              <a:rPr lang="en" sz="900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rPr>
              <a:t>(1,1)</a:t>
            </a:r>
            <a:endParaRPr sz="1238"/>
          </a:p>
        </p:txBody>
      </p:sp>
      <p:sp>
        <p:nvSpPr>
          <p:cNvPr id="1389" name="Google Shape;1389;p42"/>
          <p:cNvSpPr txBox="1"/>
          <p:nvPr/>
        </p:nvSpPr>
        <p:spPr>
          <a:xfrm>
            <a:off x="6534397" y="4498812"/>
            <a:ext cx="408713" cy="360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rgbClr val="003366"/>
              </a:buClr>
              <a:buSzPts val="800"/>
            </a:pPr>
            <a:r>
              <a:rPr lang="en" sz="900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rPr>
              <a:t>(0,N)</a:t>
            </a:r>
            <a:endParaRPr sz="1238"/>
          </a:p>
        </p:txBody>
      </p:sp>
      <p:sp>
        <p:nvSpPr>
          <p:cNvPr id="1390" name="Google Shape;1390;p42"/>
          <p:cNvSpPr txBox="1"/>
          <p:nvPr/>
        </p:nvSpPr>
        <p:spPr>
          <a:xfrm>
            <a:off x="10873205" y="2089958"/>
            <a:ext cx="395213" cy="360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rgbClr val="003366"/>
              </a:buClr>
              <a:buSzPts val="800"/>
            </a:pPr>
            <a:r>
              <a:rPr lang="en" sz="900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rPr>
              <a:t>(1,N)</a:t>
            </a:r>
            <a:endParaRPr sz="1238"/>
          </a:p>
        </p:txBody>
      </p:sp>
      <p:sp>
        <p:nvSpPr>
          <p:cNvPr id="1391" name="Google Shape;1391;p42"/>
          <p:cNvSpPr txBox="1"/>
          <p:nvPr/>
        </p:nvSpPr>
        <p:spPr>
          <a:xfrm>
            <a:off x="9572313" y="9419859"/>
            <a:ext cx="408713" cy="360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rgbClr val="003366"/>
              </a:buClr>
              <a:buSzPts val="800"/>
            </a:pPr>
            <a:r>
              <a:rPr lang="en" sz="900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rPr>
              <a:t>(0,N)</a:t>
            </a:r>
            <a:endParaRPr sz="1238"/>
          </a:p>
        </p:txBody>
      </p:sp>
      <p:sp>
        <p:nvSpPr>
          <p:cNvPr id="1392" name="Google Shape;1392;p42"/>
          <p:cNvSpPr txBox="1"/>
          <p:nvPr/>
        </p:nvSpPr>
        <p:spPr>
          <a:xfrm>
            <a:off x="11449215" y="7042639"/>
            <a:ext cx="395213" cy="360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rgbClr val="003366"/>
              </a:buClr>
              <a:buSzPts val="800"/>
            </a:pPr>
            <a:r>
              <a:rPr lang="en" sz="900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rPr>
              <a:t>(1,1)</a:t>
            </a:r>
            <a:endParaRPr sz="1238"/>
          </a:p>
        </p:txBody>
      </p:sp>
      <p:sp>
        <p:nvSpPr>
          <p:cNvPr id="1393" name="Google Shape;1393;p42"/>
          <p:cNvSpPr/>
          <p:nvPr/>
        </p:nvSpPr>
        <p:spPr>
          <a:xfrm>
            <a:off x="6867980" y="3390982"/>
            <a:ext cx="128588" cy="158288"/>
          </a:xfrm>
          <a:prstGeom prst="ellipse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394" name="Google Shape;1394;p42"/>
          <p:cNvSpPr/>
          <p:nvPr/>
        </p:nvSpPr>
        <p:spPr>
          <a:xfrm>
            <a:off x="11394288" y="6884377"/>
            <a:ext cx="128588" cy="158288"/>
          </a:xfrm>
          <a:prstGeom prst="ellipse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395" name="Google Shape;1395;p42"/>
          <p:cNvSpPr/>
          <p:nvPr/>
        </p:nvSpPr>
        <p:spPr>
          <a:xfrm>
            <a:off x="11214826" y="2063581"/>
            <a:ext cx="128588" cy="158288"/>
          </a:xfrm>
          <a:prstGeom prst="ellipse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396" name="Google Shape;1396;p42"/>
          <p:cNvSpPr txBox="1"/>
          <p:nvPr/>
        </p:nvSpPr>
        <p:spPr>
          <a:xfrm rot="10800000" flipH="1">
            <a:off x="6249888" y="9746299"/>
            <a:ext cx="5787450" cy="22747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397" name="Google Shape;1397;p42"/>
          <p:cNvSpPr txBox="1"/>
          <p:nvPr/>
        </p:nvSpPr>
        <p:spPr>
          <a:xfrm rot="10800000" flipH="1">
            <a:off x="6249888" y="300063"/>
            <a:ext cx="5787450" cy="22747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398" name="Google Shape;1398;p42"/>
          <p:cNvSpPr txBox="1"/>
          <p:nvPr/>
        </p:nvSpPr>
        <p:spPr>
          <a:xfrm>
            <a:off x="10888213" y="9678683"/>
            <a:ext cx="1149899" cy="2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chemeClr val="lt1"/>
              </a:buClr>
              <a:buSzPts val="1100"/>
            </a:pPr>
            <a:r>
              <a:rPr lang="en" sz="1238" b="1" dirty="0" err="1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rPr>
              <a:t>엔터티연관도</a:t>
            </a:r>
            <a:endParaRPr sz="1238" dirty="0"/>
          </a:p>
        </p:txBody>
      </p:sp>
      <p:sp>
        <p:nvSpPr>
          <p:cNvPr id="1399" name="Google Shape;1399;p42"/>
          <p:cNvSpPr/>
          <p:nvPr/>
        </p:nvSpPr>
        <p:spPr>
          <a:xfrm>
            <a:off x="8578593" y="4843520"/>
            <a:ext cx="1034100" cy="489713"/>
          </a:xfrm>
          <a:prstGeom prst="diamond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include</a:t>
            </a:r>
            <a:endParaRPr sz="1238"/>
          </a:p>
        </p:txBody>
      </p:sp>
      <p:sp>
        <p:nvSpPr>
          <p:cNvPr id="1400" name="Google Shape;1400;p42"/>
          <p:cNvSpPr txBox="1"/>
          <p:nvPr/>
        </p:nvSpPr>
        <p:spPr>
          <a:xfrm>
            <a:off x="9821823" y="4805604"/>
            <a:ext cx="868050" cy="553838"/>
          </a:xfrm>
          <a:prstGeom prst="rect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리뷰</a:t>
            </a:r>
            <a:endParaRPr sz="1238"/>
          </a:p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(review)</a:t>
            </a:r>
            <a:endParaRPr sz="1238"/>
          </a:p>
        </p:txBody>
      </p:sp>
      <p:cxnSp>
        <p:nvCxnSpPr>
          <p:cNvPr id="1401" name="Google Shape;1401;p42"/>
          <p:cNvCxnSpPr/>
          <p:nvPr/>
        </p:nvCxnSpPr>
        <p:spPr>
          <a:xfrm rot="5400000">
            <a:off x="9716568" y="4974574"/>
            <a:ext cx="6750" cy="235913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402" name="Google Shape;1402;p42"/>
          <p:cNvCxnSpPr>
            <a:endCxn id="1365" idx="2"/>
          </p:cNvCxnSpPr>
          <p:nvPr/>
        </p:nvCxnSpPr>
        <p:spPr>
          <a:xfrm rot="10800000" flipH="1">
            <a:off x="7478894" y="5372550"/>
            <a:ext cx="1688" cy="4035825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403" name="Google Shape;1403;p42"/>
          <p:cNvCxnSpPr/>
          <p:nvPr/>
        </p:nvCxnSpPr>
        <p:spPr>
          <a:xfrm rot="10800000">
            <a:off x="11458593" y="7055749"/>
            <a:ext cx="0" cy="2360813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404" name="Google Shape;1404;p42"/>
          <p:cNvSpPr txBox="1"/>
          <p:nvPr/>
        </p:nvSpPr>
        <p:spPr>
          <a:xfrm>
            <a:off x="9478863" y="5095751"/>
            <a:ext cx="395213" cy="360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rgbClr val="003366"/>
              </a:buClr>
              <a:buSzPts val="800"/>
            </a:pPr>
            <a:r>
              <a:rPr lang="en" sz="900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rPr>
              <a:t>(0,N)</a:t>
            </a:r>
            <a:endParaRPr sz="1238"/>
          </a:p>
        </p:txBody>
      </p:sp>
      <p:sp>
        <p:nvSpPr>
          <p:cNvPr id="1405" name="Google Shape;1405;p42"/>
          <p:cNvSpPr/>
          <p:nvPr/>
        </p:nvSpPr>
        <p:spPr>
          <a:xfrm>
            <a:off x="9770915" y="5010025"/>
            <a:ext cx="128588" cy="158288"/>
          </a:xfrm>
          <a:prstGeom prst="ellipse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grpSp>
        <p:nvGrpSpPr>
          <p:cNvPr id="1406" name="Google Shape;1406;p42"/>
          <p:cNvGrpSpPr/>
          <p:nvPr/>
        </p:nvGrpSpPr>
        <p:grpSpPr>
          <a:xfrm>
            <a:off x="8087940" y="234097"/>
            <a:ext cx="2206947" cy="410491"/>
            <a:chOff x="671" y="794"/>
            <a:chExt cx="1274" cy="249"/>
          </a:xfrm>
        </p:grpSpPr>
        <p:sp>
          <p:nvSpPr>
            <p:cNvPr id="1407" name="Google Shape;1407;p42"/>
            <p:cNvSpPr txBox="1"/>
            <p:nvPr/>
          </p:nvSpPr>
          <p:spPr>
            <a:xfrm>
              <a:off x="745" y="887"/>
              <a:ext cx="1200" cy="156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endParaRPr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1408" name="Google Shape;1408;p42"/>
            <p:cNvSpPr txBox="1"/>
            <p:nvPr/>
          </p:nvSpPr>
          <p:spPr>
            <a:xfrm>
              <a:off x="671" y="794"/>
              <a:ext cx="1200" cy="208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pPr algn="ctr">
                <a:buClr>
                  <a:schemeClr val="lt1"/>
                </a:buClr>
                <a:buSzPts val="1500"/>
              </a:pPr>
              <a:r>
                <a:rPr lang="en" sz="1688" b="1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엔터티 연관도</a:t>
              </a:r>
              <a:endParaRPr sz="1238"/>
            </a:p>
          </p:txBody>
        </p:sp>
      </p:grpSp>
      <p:sp>
        <p:nvSpPr>
          <p:cNvPr id="1410" name="Google Shape;1410;p42"/>
          <p:cNvSpPr txBox="1"/>
          <p:nvPr/>
        </p:nvSpPr>
        <p:spPr>
          <a:xfrm>
            <a:off x="9572641" y="4797361"/>
            <a:ext cx="229163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rgbClr val="003366"/>
              </a:buClr>
              <a:buSzPts val="1000"/>
            </a:pPr>
            <a:r>
              <a:rPr lang="en"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rPr>
              <a:t>M</a:t>
            </a:r>
            <a:endParaRPr sz="1238"/>
          </a:p>
        </p:txBody>
      </p:sp>
      <p:sp>
        <p:nvSpPr>
          <p:cNvPr id="1411" name="Google Shape;1411;p42"/>
          <p:cNvSpPr/>
          <p:nvPr/>
        </p:nvSpPr>
        <p:spPr>
          <a:xfrm>
            <a:off x="6452798" y="1488253"/>
            <a:ext cx="128588" cy="158288"/>
          </a:xfrm>
          <a:prstGeom prst="ellipse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412" name="Google Shape;1412;p42"/>
          <p:cNvSpPr txBox="1"/>
          <p:nvPr/>
        </p:nvSpPr>
        <p:spPr>
          <a:xfrm>
            <a:off x="6577390" y="1425608"/>
            <a:ext cx="633825" cy="43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rgbClr val="003366"/>
              </a:buClr>
              <a:buSzPts val="1000"/>
            </a:pPr>
            <a:r>
              <a:rPr lang="en"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rPr>
              <a:t>optional</a:t>
            </a:r>
            <a:endParaRPr sz="1238"/>
          </a:p>
        </p:txBody>
      </p:sp>
      <p:sp>
        <p:nvSpPr>
          <p:cNvPr id="1413" name="Google Shape;1413;p42"/>
          <p:cNvSpPr txBox="1"/>
          <p:nvPr/>
        </p:nvSpPr>
        <p:spPr>
          <a:xfrm>
            <a:off x="6495050" y="964406"/>
            <a:ext cx="5527575" cy="43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rgbClr val="FF0000"/>
              </a:buClr>
              <a:buSzPts val="1000"/>
            </a:pPr>
            <a:r>
              <a:rPr lang="en" sz="1125" b="1">
                <a:solidFill>
                  <a:srgbClr val="FF0000"/>
                </a:solidFill>
                <a:latin typeface="Gulim"/>
                <a:ea typeface="Gulim"/>
                <a:cs typeface="Gulim"/>
                <a:sym typeface="Gulim"/>
              </a:rPr>
              <a:t>*ERD는 수업시간에 소개한 ERD Cloud와 같은 다른 도구를 사용한 것을 캡처하여 붙여도 무방</a:t>
            </a:r>
            <a:endParaRPr sz="1238"/>
          </a:p>
        </p:txBody>
      </p:sp>
      <p:cxnSp>
        <p:nvCxnSpPr>
          <p:cNvPr id="1414" name="Google Shape;1414;p42"/>
          <p:cNvCxnSpPr>
            <a:stCxn id="1399" idx="1"/>
            <a:endCxn id="1365" idx="3"/>
          </p:cNvCxnSpPr>
          <p:nvPr/>
        </p:nvCxnSpPr>
        <p:spPr>
          <a:xfrm flipH="1">
            <a:off x="8253580" y="5088376"/>
            <a:ext cx="325013" cy="7088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415" name="Google Shape;1415;p42"/>
          <p:cNvSpPr/>
          <p:nvPr/>
        </p:nvSpPr>
        <p:spPr>
          <a:xfrm>
            <a:off x="8922962" y="6967654"/>
            <a:ext cx="1066500" cy="489713"/>
          </a:xfrm>
          <a:prstGeom prst="diamond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write</a:t>
            </a:r>
            <a:endParaRPr sz="1238"/>
          </a:p>
        </p:txBody>
      </p:sp>
      <p:cxnSp>
        <p:nvCxnSpPr>
          <p:cNvPr id="1416" name="Google Shape;1416;p42"/>
          <p:cNvCxnSpPr>
            <a:stCxn id="1415" idx="0"/>
            <a:endCxn id="1400" idx="2"/>
          </p:cNvCxnSpPr>
          <p:nvPr/>
        </p:nvCxnSpPr>
        <p:spPr>
          <a:xfrm rot="10800000" flipH="1">
            <a:off x="9456212" y="5359466"/>
            <a:ext cx="799538" cy="1608188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417" name="Google Shape;1417;p42"/>
          <p:cNvCxnSpPr>
            <a:stCxn id="1364" idx="0"/>
            <a:endCxn id="1415" idx="2"/>
          </p:cNvCxnSpPr>
          <p:nvPr/>
        </p:nvCxnSpPr>
        <p:spPr>
          <a:xfrm rot="10800000" flipH="1">
            <a:off x="9256211" y="7457283"/>
            <a:ext cx="200138" cy="1634513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418" name="Google Shape;1418;p42"/>
          <p:cNvSpPr/>
          <p:nvPr/>
        </p:nvSpPr>
        <p:spPr>
          <a:xfrm>
            <a:off x="9572312" y="3638190"/>
            <a:ext cx="996638" cy="489713"/>
          </a:xfrm>
          <a:prstGeom prst="diamond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include</a:t>
            </a:r>
            <a:endParaRPr sz="1238"/>
          </a:p>
        </p:txBody>
      </p:sp>
      <p:cxnSp>
        <p:nvCxnSpPr>
          <p:cNvPr id="1419" name="Google Shape;1419;p42"/>
          <p:cNvCxnSpPr>
            <a:stCxn id="1418" idx="3"/>
            <a:endCxn id="1362" idx="1"/>
          </p:cNvCxnSpPr>
          <p:nvPr/>
        </p:nvCxnSpPr>
        <p:spPr>
          <a:xfrm rot="10800000" flipH="1">
            <a:off x="10568950" y="3454422"/>
            <a:ext cx="351000" cy="428625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420" name="Google Shape;1420;p42"/>
          <p:cNvSpPr txBox="1"/>
          <p:nvPr/>
        </p:nvSpPr>
        <p:spPr>
          <a:xfrm>
            <a:off x="7487131" y="2825840"/>
            <a:ext cx="1007438" cy="553838"/>
          </a:xfrm>
          <a:prstGeom prst="rect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영화</a:t>
            </a:r>
            <a:endParaRPr sz="1238"/>
          </a:p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(movie)</a:t>
            </a:r>
            <a:endParaRPr sz="1238"/>
          </a:p>
        </p:txBody>
      </p:sp>
      <p:sp>
        <p:nvSpPr>
          <p:cNvPr id="1421" name="Google Shape;1421;p42"/>
          <p:cNvSpPr/>
          <p:nvPr/>
        </p:nvSpPr>
        <p:spPr>
          <a:xfrm>
            <a:off x="7465696" y="3854540"/>
            <a:ext cx="1055700" cy="489713"/>
          </a:xfrm>
          <a:prstGeom prst="diamond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contain</a:t>
            </a:r>
            <a:endParaRPr sz="1238"/>
          </a:p>
        </p:txBody>
      </p:sp>
      <p:cxnSp>
        <p:nvCxnSpPr>
          <p:cNvPr id="1422" name="Google Shape;1422;p42"/>
          <p:cNvCxnSpPr/>
          <p:nvPr/>
        </p:nvCxnSpPr>
        <p:spPr>
          <a:xfrm rot="10800000">
            <a:off x="7990854" y="3379678"/>
            <a:ext cx="0" cy="474863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423" name="Google Shape;1423;p42"/>
          <p:cNvCxnSpPr/>
          <p:nvPr/>
        </p:nvCxnSpPr>
        <p:spPr>
          <a:xfrm rot="10800000">
            <a:off x="7990854" y="4329247"/>
            <a:ext cx="0" cy="474863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424" name="Google Shape;1424;p42"/>
          <p:cNvSpPr txBox="1"/>
          <p:nvPr/>
        </p:nvSpPr>
        <p:spPr>
          <a:xfrm>
            <a:off x="7997552" y="4480992"/>
            <a:ext cx="229163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rgbClr val="003366"/>
              </a:buClr>
              <a:buSzPts val="1000"/>
            </a:pPr>
            <a:r>
              <a:rPr lang="en"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rPr>
              <a:t>1</a:t>
            </a:r>
            <a:endParaRPr sz="1238"/>
          </a:p>
        </p:txBody>
      </p:sp>
      <p:sp>
        <p:nvSpPr>
          <p:cNvPr id="1425" name="Google Shape;1425;p42"/>
          <p:cNvSpPr txBox="1"/>
          <p:nvPr/>
        </p:nvSpPr>
        <p:spPr>
          <a:xfrm>
            <a:off x="8009610" y="3452292"/>
            <a:ext cx="259875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rgbClr val="003366"/>
              </a:buClr>
              <a:buSzPts val="1000"/>
            </a:pPr>
            <a:r>
              <a:rPr lang="en"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rPr>
              <a:t>M</a:t>
            </a:r>
            <a:endParaRPr sz="1238"/>
          </a:p>
        </p:txBody>
      </p:sp>
      <p:sp>
        <p:nvSpPr>
          <p:cNvPr id="1426" name="Google Shape;1426;p42"/>
          <p:cNvSpPr txBox="1"/>
          <p:nvPr/>
        </p:nvSpPr>
        <p:spPr>
          <a:xfrm>
            <a:off x="7615741" y="3460536"/>
            <a:ext cx="395213" cy="360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rgbClr val="003366"/>
              </a:buClr>
              <a:buSzPts val="800"/>
            </a:pPr>
            <a:r>
              <a:rPr lang="en" sz="900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rPr>
              <a:t>(1,1)</a:t>
            </a:r>
            <a:endParaRPr sz="1238"/>
          </a:p>
        </p:txBody>
      </p:sp>
      <p:sp>
        <p:nvSpPr>
          <p:cNvPr id="1427" name="Google Shape;1427;p42"/>
          <p:cNvSpPr txBox="1"/>
          <p:nvPr/>
        </p:nvSpPr>
        <p:spPr>
          <a:xfrm>
            <a:off x="7592966" y="4489236"/>
            <a:ext cx="408713" cy="360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rgbClr val="003366"/>
              </a:buClr>
              <a:buSzPts val="800"/>
            </a:pPr>
            <a:r>
              <a:rPr lang="en" sz="900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rPr>
              <a:t>(0,N)</a:t>
            </a:r>
            <a:endParaRPr sz="1238"/>
          </a:p>
        </p:txBody>
      </p:sp>
      <p:sp>
        <p:nvSpPr>
          <p:cNvPr id="1428" name="Google Shape;1428;p42"/>
          <p:cNvSpPr/>
          <p:nvPr/>
        </p:nvSpPr>
        <p:spPr>
          <a:xfrm>
            <a:off x="7926548" y="3381404"/>
            <a:ext cx="128588" cy="158288"/>
          </a:xfrm>
          <a:prstGeom prst="ellipse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429" name="Google Shape;1429;p42"/>
          <p:cNvSpPr txBox="1"/>
          <p:nvPr/>
        </p:nvSpPr>
        <p:spPr>
          <a:xfrm>
            <a:off x="8242436" y="5126194"/>
            <a:ext cx="229163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rgbClr val="003366"/>
              </a:buClr>
              <a:buSzPts val="1000"/>
            </a:pPr>
            <a:r>
              <a:rPr lang="en"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rPr>
              <a:t>1</a:t>
            </a:r>
            <a:endParaRPr sz="1238"/>
          </a:p>
        </p:txBody>
      </p:sp>
      <p:sp>
        <p:nvSpPr>
          <p:cNvPr id="1430" name="Google Shape;1430;p42"/>
          <p:cNvSpPr txBox="1"/>
          <p:nvPr/>
        </p:nvSpPr>
        <p:spPr>
          <a:xfrm>
            <a:off x="11328633" y="2887693"/>
            <a:ext cx="259875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rgbClr val="003366"/>
              </a:buClr>
              <a:buSzPts val="1000"/>
            </a:pPr>
            <a:r>
              <a:rPr lang="en"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rPr>
              <a:t>M</a:t>
            </a:r>
            <a:endParaRPr sz="1238"/>
          </a:p>
        </p:txBody>
      </p:sp>
      <p:cxnSp>
        <p:nvCxnSpPr>
          <p:cNvPr id="1431" name="Google Shape;1431;p42"/>
          <p:cNvCxnSpPr>
            <a:stCxn id="1418" idx="1"/>
          </p:cNvCxnSpPr>
          <p:nvPr/>
        </p:nvCxnSpPr>
        <p:spPr>
          <a:xfrm flipH="1">
            <a:off x="8222650" y="3883046"/>
            <a:ext cx="1349663" cy="1208588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432" name="Google Shape;1432;p42"/>
          <p:cNvSpPr txBox="1"/>
          <p:nvPr/>
        </p:nvSpPr>
        <p:spPr>
          <a:xfrm>
            <a:off x="10568949" y="3305954"/>
            <a:ext cx="259875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rgbClr val="003366"/>
              </a:buClr>
              <a:buSzPts val="1000"/>
            </a:pPr>
            <a:r>
              <a:rPr lang="en"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rPr>
              <a:t>1</a:t>
            </a:r>
            <a:endParaRPr sz="1238"/>
          </a:p>
        </p:txBody>
      </p:sp>
      <p:sp>
        <p:nvSpPr>
          <p:cNvPr id="1433" name="Google Shape;1433;p42"/>
          <p:cNvSpPr txBox="1"/>
          <p:nvPr/>
        </p:nvSpPr>
        <p:spPr>
          <a:xfrm>
            <a:off x="8227064" y="4655602"/>
            <a:ext cx="259875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rgbClr val="003366"/>
              </a:buClr>
              <a:buSzPts val="1000"/>
            </a:pPr>
            <a:r>
              <a:rPr lang="en"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rPr>
              <a:t>M</a:t>
            </a:r>
            <a:endParaRPr sz="1238" dirty="0"/>
          </a:p>
        </p:txBody>
      </p:sp>
      <p:sp>
        <p:nvSpPr>
          <p:cNvPr id="1434" name="Google Shape;1434;p42"/>
          <p:cNvSpPr txBox="1"/>
          <p:nvPr/>
        </p:nvSpPr>
        <p:spPr>
          <a:xfrm>
            <a:off x="8426506" y="4643122"/>
            <a:ext cx="408713" cy="360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rgbClr val="003366"/>
              </a:buClr>
              <a:buSzPts val="800"/>
            </a:pPr>
            <a:r>
              <a:rPr lang="en" sz="900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rPr>
              <a:t>(0,N)</a:t>
            </a:r>
            <a:endParaRPr sz="1238"/>
          </a:p>
        </p:txBody>
      </p:sp>
      <p:sp>
        <p:nvSpPr>
          <p:cNvPr id="1435" name="Google Shape;1435;p42"/>
          <p:cNvSpPr txBox="1"/>
          <p:nvPr/>
        </p:nvSpPr>
        <p:spPr>
          <a:xfrm>
            <a:off x="10568956" y="3521918"/>
            <a:ext cx="408713" cy="360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rgbClr val="003366"/>
              </a:buClr>
              <a:buSzPts val="800"/>
            </a:pPr>
            <a:r>
              <a:rPr lang="en" sz="900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rPr>
              <a:t>(0,N)</a:t>
            </a:r>
            <a:endParaRPr sz="1238"/>
          </a:p>
        </p:txBody>
      </p:sp>
      <p:sp>
        <p:nvSpPr>
          <p:cNvPr id="1436" name="Google Shape;1436;p42"/>
          <p:cNvSpPr txBox="1"/>
          <p:nvPr/>
        </p:nvSpPr>
        <p:spPr>
          <a:xfrm>
            <a:off x="8227072" y="5303131"/>
            <a:ext cx="408713" cy="360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rgbClr val="003366"/>
              </a:buClr>
              <a:buSzPts val="800"/>
            </a:pPr>
            <a:r>
              <a:rPr lang="en" sz="900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rPr>
              <a:t>(0,N)</a:t>
            </a:r>
            <a:endParaRPr sz="1238"/>
          </a:p>
        </p:txBody>
      </p:sp>
      <p:sp>
        <p:nvSpPr>
          <p:cNvPr id="1437" name="Google Shape;1437;p42"/>
          <p:cNvSpPr txBox="1"/>
          <p:nvPr/>
        </p:nvSpPr>
        <p:spPr>
          <a:xfrm>
            <a:off x="6952383" y="5689073"/>
            <a:ext cx="408713" cy="360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rgbClr val="003366"/>
              </a:buClr>
              <a:buSzPts val="800"/>
            </a:pPr>
            <a:r>
              <a:rPr lang="en" sz="900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rPr>
              <a:t>(0,N)</a:t>
            </a:r>
            <a:endParaRPr sz="1238"/>
          </a:p>
        </p:txBody>
      </p:sp>
      <p:sp>
        <p:nvSpPr>
          <p:cNvPr id="1438" name="Google Shape;1438;p42"/>
          <p:cNvSpPr txBox="1"/>
          <p:nvPr/>
        </p:nvSpPr>
        <p:spPr>
          <a:xfrm>
            <a:off x="6452806" y="1855908"/>
            <a:ext cx="1007438" cy="553838"/>
          </a:xfrm>
          <a:prstGeom prst="rect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에피소드</a:t>
            </a:r>
            <a:endParaRPr sz="1238"/>
          </a:p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(episode)</a:t>
            </a:r>
            <a:endParaRPr sz="1238"/>
          </a:p>
        </p:txBody>
      </p:sp>
      <p:cxnSp>
        <p:nvCxnSpPr>
          <p:cNvPr id="1439" name="Google Shape;1439;p42"/>
          <p:cNvCxnSpPr>
            <a:stCxn id="1363" idx="0"/>
          </p:cNvCxnSpPr>
          <p:nvPr/>
        </p:nvCxnSpPr>
        <p:spPr>
          <a:xfrm rot="10800000">
            <a:off x="6898194" y="2410505"/>
            <a:ext cx="34088" cy="424913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73415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8"/>
          <p:cNvSpPr txBox="1"/>
          <p:nvPr/>
        </p:nvSpPr>
        <p:spPr>
          <a:xfrm>
            <a:off x="838200" y="621658"/>
            <a:ext cx="3582225" cy="576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500"/>
            </a:pPr>
            <a:r>
              <a:rPr lang="en" sz="3200" b="1" dirty="0">
                <a:latin typeface="Dotum"/>
                <a:ea typeface="Dotum"/>
                <a:cs typeface="Dotum"/>
                <a:sym typeface="Dotum"/>
              </a:rPr>
              <a:t>3. 엔터티 연관도</a:t>
            </a:r>
            <a:endParaRPr sz="3200" dirty="0"/>
          </a:p>
        </p:txBody>
      </p:sp>
      <p:sp>
        <p:nvSpPr>
          <p:cNvPr id="261" name="Google Shape;261;p18"/>
          <p:cNvSpPr txBox="1"/>
          <p:nvPr/>
        </p:nvSpPr>
        <p:spPr>
          <a:xfrm>
            <a:off x="10898604" y="9678683"/>
            <a:ext cx="1074263" cy="2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chemeClr val="lt1"/>
              </a:buClr>
              <a:buSzPts val="1100"/>
            </a:pPr>
            <a:r>
              <a:rPr lang="en" sz="1238" b="1" dirty="0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rPr>
              <a:t>엔터티연도</a:t>
            </a:r>
            <a:endParaRPr sz="1238" dirty="0"/>
          </a:p>
        </p:txBody>
      </p:sp>
      <p:grpSp>
        <p:nvGrpSpPr>
          <p:cNvPr id="12" name="Group 3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13" name="Freeform 4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5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6"/>
          <p:cNvGrpSpPr/>
          <p:nvPr/>
        </p:nvGrpSpPr>
        <p:grpSpPr>
          <a:xfrm>
            <a:off x="-290868" y="9717040"/>
            <a:ext cx="18869735" cy="120011"/>
            <a:chOff x="0" y="0"/>
            <a:chExt cx="4969807" cy="31608"/>
          </a:xfrm>
        </p:grpSpPr>
        <p:sp>
          <p:nvSpPr>
            <p:cNvPr id="16" name="Freeform 7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8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3" name="그림 2" descr="스크린샷, 도표, 라인, 텍스트이(가) 표시된 사진&#10;&#10;자동 생성된 설명">
            <a:extLst>
              <a:ext uri="{FF2B5EF4-FFF2-40B4-BE49-F238E27FC236}">
                <a16:creationId xmlns:a16="http://schemas.microsoft.com/office/drawing/2014/main" id="{A04E2F1B-C8CB-0F3E-8BF8-39AF93CEA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33500"/>
            <a:ext cx="17526000" cy="793075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1"/>
          <p:cNvSpPr txBox="1"/>
          <p:nvPr/>
        </p:nvSpPr>
        <p:spPr>
          <a:xfrm>
            <a:off x="6422309" y="4319764"/>
            <a:ext cx="5401688" cy="603266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302" name="Google Shape;302;p21"/>
          <p:cNvSpPr txBox="1"/>
          <p:nvPr/>
        </p:nvSpPr>
        <p:spPr>
          <a:xfrm>
            <a:off x="6525864" y="662721"/>
            <a:ext cx="3582225" cy="2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500"/>
            </a:pPr>
            <a:endParaRPr sz="1238"/>
          </a:p>
        </p:txBody>
      </p:sp>
      <p:sp>
        <p:nvSpPr>
          <p:cNvPr id="303" name="Google Shape;303;p21"/>
          <p:cNvSpPr txBox="1"/>
          <p:nvPr/>
        </p:nvSpPr>
        <p:spPr>
          <a:xfrm>
            <a:off x="6442803" y="1577761"/>
            <a:ext cx="5401688" cy="603266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304" name="Google Shape;304;p21"/>
          <p:cNvSpPr txBox="1"/>
          <p:nvPr/>
        </p:nvSpPr>
        <p:spPr>
          <a:xfrm>
            <a:off x="6525864" y="1735931"/>
            <a:ext cx="578813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관계</a:t>
            </a:r>
            <a:endParaRPr sz="1238"/>
          </a:p>
        </p:txBody>
      </p:sp>
      <p:cxnSp>
        <p:nvCxnSpPr>
          <p:cNvPr id="305" name="Google Shape;305;p21"/>
          <p:cNvCxnSpPr/>
          <p:nvPr/>
        </p:nvCxnSpPr>
        <p:spPr>
          <a:xfrm>
            <a:off x="6442803" y="2174447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06" name="Google Shape;306;p21"/>
          <p:cNvCxnSpPr/>
          <p:nvPr/>
        </p:nvCxnSpPr>
        <p:spPr>
          <a:xfrm>
            <a:off x="10100150" y="1894192"/>
            <a:ext cx="135033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307" name="Google Shape;307;p21"/>
          <p:cNvSpPr txBox="1"/>
          <p:nvPr/>
        </p:nvSpPr>
        <p:spPr>
          <a:xfrm>
            <a:off x="7582877" y="1735931"/>
            <a:ext cx="1195002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  계  정  의</a:t>
            </a:r>
            <a:endParaRPr sz="1238"/>
          </a:p>
        </p:txBody>
      </p:sp>
      <p:sp>
        <p:nvSpPr>
          <p:cNvPr id="308" name="Google Shape;308;p21"/>
          <p:cNvSpPr txBox="1"/>
          <p:nvPr/>
        </p:nvSpPr>
        <p:spPr>
          <a:xfrm>
            <a:off x="8850221" y="1646909"/>
            <a:ext cx="964575" cy="437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lnSpc>
                <a:spcPct val="8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관련</a:t>
            </a:r>
            <a:endParaRPr sz="1238"/>
          </a:p>
          <a:p>
            <a:pPr marL="414338" indent="-414338" algn="ctr">
              <a:lnSpc>
                <a:spcPct val="8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엔터티</a:t>
            </a:r>
            <a:endParaRPr sz="1238"/>
          </a:p>
        </p:txBody>
      </p:sp>
      <p:sp>
        <p:nvSpPr>
          <p:cNvPr id="309" name="Google Shape;309;p21"/>
          <p:cNvSpPr txBox="1"/>
          <p:nvPr/>
        </p:nvSpPr>
        <p:spPr>
          <a:xfrm>
            <a:off x="9562576" y="1732634"/>
            <a:ext cx="642938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선택성</a:t>
            </a:r>
            <a:endParaRPr sz="1238" dirty="0"/>
          </a:p>
        </p:txBody>
      </p:sp>
      <p:sp>
        <p:nvSpPr>
          <p:cNvPr id="310" name="Google Shape;310;p21"/>
          <p:cNvSpPr txBox="1"/>
          <p:nvPr/>
        </p:nvSpPr>
        <p:spPr>
          <a:xfrm>
            <a:off x="10118906" y="1900787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최대</a:t>
            </a:r>
            <a:endParaRPr sz="1125"/>
          </a:p>
        </p:txBody>
      </p:sp>
      <p:sp>
        <p:nvSpPr>
          <p:cNvPr id="311" name="Google Shape;311;p21"/>
          <p:cNvSpPr txBox="1"/>
          <p:nvPr/>
        </p:nvSpPr>
        <p:spPr>
          <a:xfrm>
            <a:off x="10559662" y="1900787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최소</a:t>
            </a:r>
            <a:endParaRPr sz="1125"/>
          </a:p>
        </p:txBody>
      </p:sp>
      <p:sp>
        <p:nvSpPr>
          <p:cNvPr id="312" name="Google Shape;312;p21"/>
          <p:cNvSpPr txBox="1"/>
          <p:nvPr/>
        </p:nvSpPr>
        <p:spPr>
          <a:xfrm>
            <a:off x="11009797" y="1899139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평균</a:t>
            </a:r>
            <a:endParaRPr sz="1125"/>
          </a:p>
        </p:txBody>
      </p:sp>
      <p:sp>
        <p:nvSpPr>
          <p:cNvPr id="313" name="Google Shape;313;p21"/>
          <p:cNvSpPr txBox="1"/>
          <p:nvPr/>
        </p:nvSpPr>
        <p:spPr>
          <a:xfrm>
            <a:off x="10335249" y="1608842"/>
            <a:ext cx="835988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카디날리티</a:t>
            </a:r>
            <a:endParaRPr sz="1125" dirty="0"/>
          </a:p>
        </p:txBody>
      </p:sp>
      <p:sp>
        <p:nvSpPr>
          <p:cNvPr id="314" name="Google Shape;314;p21"/>
          <p:cNvSpPr txBox="1"/>
          <p:nvPr/>
        </p:nvSpPr>
        <p:spPr>
          <a:xfrm>
            <a:off x="11441177" y="1735932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비고</a:t>
            </a:r>
            <a:endParaRPr sz="1125"/>
          </a:p>
        </p:txBody>
      </p:sp>
      <p:cxnSp>
        <p:nvCxnSpPr>
          <p:cNvPr id="315" name="Google Shape;315;p21"/>
          <p:cNvCxnSpPr/>
          <p:nvPr/>
        </p:nvCxnSpPr>
        <p:spPr>
          <a:xfrm>
            <a:off x="6442803" y="2764631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16" name="Google Shape;316;p21"/>
          <p:cNvCxnSpPr/>
          <p:nvPr/>
        </p:nvCxnSpPr>
        <p:spPr>
          <a:xfrm>
            <a:off x="6442803" y="1577670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grpSp>
        <p:nvGrpSpPr>
          <p:cNvPr id="317" name="Google Shape;317;p21"/>
          <p:cNvGrpSpPr/>
          <p:nvPr/>
        </p:nvGrpSpPr>
        <p:grpSpPr>
          <a:xfrm>
            <a:off x="10550285" y="1881004"/>
            <a:ext cx="450135" cy="1516673"/>
            <a:chOff x="3210" y="1096"/>
            <a:chExt cx="336" cy="1928"/>
          </a:xfrm>
        </p:grpSpPr>
        <p:cxnSp>
          <p:nvCxnSpPr>
            <p:cNvPr id="318" name="Google Shape;318;p21"/>
            <p:cNvCxnSpPr/>
            <p:nvPr/>
          </p:nvCxnSpPr>
          <p:spPr>
            <a:xfrm>
              <a:off x="3546" y="1096"/>
              <a:ext cx="0" cy="1928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9" name="Google Shape;319;p21"/>
            <p:cNvCxnSpPr/>
            <p:nvPr/>
          </p:nvCxnSpPr>
          <p:spPr>
            <a:xfrm>
              <a:off x="3210" y="1096"/>
              <a:ext cx="0" cy="1928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grpSp>
        <p:nvGrpSpPr>
          <p:cNvPr id="320" name="Google Shape;320;p21"/>
          <p:cNvGrpSpPr/>
          <p:nvPr/>
        </p:nvGrpSpPr>
        <p:grpSpPr>
          <a:xfrm>
            <a:off x="6442803" y="1576022"/>
            <a:ext cx="5392242" cy="1821656"/>
            <a:chOff x="144" y="911"/>
            <a:chExt cx="4025" cy="2113"/>
          </a:xfrm>
        </p:grpSpPr>
        <p:cxnSp>
          <p:nvCxnSpPr>
            <p:cNvPr id="321" name="Google Shape;321;p21"/>
            <p:cNvCxnSpPr/>
            <p:nvPr/>
          </p:nvCxnSpPr>
          <p:spPr>
            <a:xfrm>
              <a:off x="645" y="911"/>
              <a:ext cx="0" cy="2111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22" name="Google Shape;322;p21"/>
            <p:cNvCxnSpPr/>
            <p:nvPr/>
          </p:nvCxnSpPr>
          <p:spPr>
            <a:xfrm>
              <a:off x="2064" y="913"/>
              <a:ext cx="0" cy="2111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23" name="Google Shape;323;p21"/>
            <p:cNvCxnSpPr/>
            <p:nvPr/>
          </p:nvCxnSpPr>
          <p:spPr>
            <a:xfrm>
              <a:off x="2503" y="913"/>
              <a:ext cx="0" cy="2111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24" name="Google Shape;324;p21"/>
            <p:cNvCxnSpPr/>
            <p:nvPr/>
          </p:nvCxnSpPr>
          <p:spPr>
            <a:xfrm>
              <a:off x="3882" y="913"/>
              <a:ext cx="0" cy="2111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25" name="Google Shape;325;p21"/>
            <p:cNvCxnSpPr/>
            <p:nvPr/>
          </p:nvCxnSpPr>
          <p:spPr>
            <a:xfrm>
              <a:off x="2874" y="913"/>
              <a:ext cx="0" cy="2111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26" name="Google Shape;326;p21"/>
            <p:cNvCxnSpPr/>
            <p:nvPr/>
          </p:nvCxnSpPr>
          <p:spPr>
            <a:xfrm>
              <a:off x="144" y="913"/>
              <a:ext cx="0" cy="2111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27" name="Google Shape;327;p21"/>
            <p:cNvCxnSpPr/>
            <p:nvPr/>
          </p:nvCxnSpPr>
          <p:spPr>
            <a:xfrm>
              <a:off x="4169" y="913"/>
              <a:ext cx="0" cy="2111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cxnSp>
        <p:nvCxnSpPr>
          <p:cNvPr id="328" name="Google Shape;328;p21"/>
          <p:cNvCxnSpPr/>
          <p:nvPr/>
        </p:nvCxnSpPr>
        <p:spPr>
          <a:xfrm>
            <a:off x="6442803" y="3397677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329" name="Google Shape;329;p21"/>
          <p:cNvSpPr txBox="1"/>
          <p:nvPr/>
        </p:nvSpPr>
        <p:spPr>
          <a:xfrm>
            <a:off x="8976384" y="2315422"/>
            <a:ext cx="578813" cy="32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회원-구독</a:t>
            </a:r>
            <a:endParaRPr sz="1238" dirty="0"/>
          </a:p>
        </p:txBody>
      </p:sp>
      <p:sp>
        <p:nvSpPr>
          <p:cNvPr id="330" name="Google Shape;330;p21"/>
          <p:cNvSpPr txBox="1"/>
          <p:nvPr/>
        </p:nvSpPr>
        <p:spPr>
          <a:xfrm>
            <a:off x="6442803" y="2334358"/>
            <a:ext cx="696600" cy="395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포함된다.</a:t>
            </a:r>
            <a:endParaRPr sz="1125"/>
          </a:p>
        </p:txBody>
      </p:sp>
      <p:sp>
        <p:nvSpPr>
          <p:cNvPr id="331" name="Google Shape;331;p21"/>
          <p:cNvSpPr txBox="1"/>
          <p:nvPr/>
        </p:nvSpPr>
        <p:spPr>
          <a:xfrm>
            <a:off x="6442803" y="2941028"/>
            <a:ext cx="696600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포함한다</a:t>
            </a:r>
            <a:endParaRPr sz="1125"/>
          </a:p>
        </p:txBody>
      </p:sp>
      <p:sp>
        <p:nvSpPr>
          <p:cNvPr id="332" name="Google Shape;332;p21"/>
          <p:cNvSpPr txBox="1"/>
          <p:nvPr/>
        </p:nvSpPr>
        <p:spPr>
          <a:xfrm>
            <a:off x="7160876" y="2279955"/>
            <a:ext cx="1789763" cy="4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각 회원은  </a:t>
            </a:r>
            <a:r>
              <a:rPr lang="ko-KR" altLang="en-US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여러 개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의 </a:t>
            </a:r>
            <a:r>
              <a:rPr lang="ko-KR" altLang="en-US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그룹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에 속한다.</a:t>
            </a:r>
            <a:endParaRPr sz="1238" dirty="0"/>
          </a:p>
        </p:txBody>
      </p:sp>
      <p:sp>
        <p:nvSpPr>
          <p:cNvPr id="333" name="Google Shape;333;p21"/>
          <p:cNvSpPr txBox="1"/>
          <p:nvPr/>
        </p:nvSpPr>
        <p:spPr>
          <a:xfrm>
            <a:off x="7146164" y="2709245"/>
            <a:ext cx="1789763" cy="534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endParaRPr sz="1013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013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하나의 </a:t>
            </a:r>
            <a:r>
              <a:rPr lang="ko-KR" altLang="en-US" sz="1013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그룹</a:t>
            </a: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은 </a:t>
            </a:r>
            <a:r>
              <a:rPr lang="en" sz="1013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여러 회원들을를 포함한다.</a:t>
            </a:r>
            <a:endParaRPr sz="1238" dirty="0"/>
          </a:p>
        </p:txBody>
      </p:sp>
      <p:sp>
        <p:nvSpPr>
          <p:cNvPr id="334" name="Google Shape;334;p21"/>
          <p:cNvSpPr txBox="1"/>
          <p:nvPr/>
        </p:nvSpPr>
        <p:spPr>
          <a:xfrm>
            <a:off x="9111460" y="2860247"/>
            <a:ext cx="578813" cy="32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구독-회원</a:t>
            </a:r>
            <a:endParaRPr sz="112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335" name="Google Shape;335;p21"/>
          <p:cNvSpPr txBox="1"/>
          <p:nvPr/>
        </p:nvSpPr>
        <p:spPr>
          <a:xfrm>
            <a:off x="9647335" y="2377221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</a:t>
            </a:r>
            <a:endParaRPr sz="1238"/>
          </a:p>
        </p:txBody>
      </p:sp>
      <p:sp>
        <p:nvSpPr>
          <p:cNvPr id="336" name="Google Shape;336;p21"/>
          <p:cNvSpPr txBox="1"/>
          <p:nvPr/>
        </p:nvSpPr>
        <p:spPr>
          <a:xfrm>
            <a:off x="9647335" y="2983889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</a:t>
            </a:r>
            <a:endParaRPr sz="1238"/>
          </a:p>
        </p:txBody>
      </p:sp>
      <p:sp>
        <p:nvSpPr>
          <p:cNvPr id="337" name="Google Shape;337;p21"/>
          <p:cNvSpPr txBox="1"/>
          <p:nvPr/>
        </p:nvSpPr>
        <p:spPr>
          <a:xfrm>
            <a:off x="10183211" y="2377221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338" name="Google Shape;338;p21"/>
          <p:cNvSpPr txBox="1"/>
          <p:nvPr/>
        </p:nvSpPr>
        <p:spPr>
          <a:xfrm>
            <a:off x="10665498" y="2382165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 dirty="0"/>
          </a:p>
        </p:txBody>
      </p:sp>
      <p:sp>
        <p:nvSpPr>
          <p:cNvPr id="339" name="Google Shape;339;p21"/>
          <p:cNvSpPr txBox="1"/>
          <p:nvPr/>
        </p:nvSpPr>
        <p:spPr>
          <a:xfrm>
            <a:off x="11115633" y="2382165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340" name="Google Shape;340;p21"/>
          <p:cNvSpPr txBox="1"/>
          <p:nvPr/>
        </p:nvSpPr>
        <p:spPr>
          <a:xfrm>
            <a:off x="10183211" y="2983889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50</a:t>
            </a:r>
            <a:endParaRPr sz="1238"/>
          </a:p>
        </p:txBody>
      </p:sp>
      <p:sp>
        <p:nvSpPr>
          <p:cNvPr id="341" name="Google Shape;341;p21"/>
          <p:cNvSpPr txBox="1"/>
          <p:nvPr/>
        </p:nvSpPr>
        <p:spPr>
          <a:xfrm>
            <a:off x="10644062" y="2975646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342" name="Google Shape;342;p21"/>
          <p:cNvSpPr txBox="1"/>
          <p:nvPr/>
        </p:nvSpPr>
        <p:spPr>
          <a:xfrm>
            <a:off x="11072763" y="2975646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20</a:t>
            </a:r>
            <a:endParaRPr sz="1238"/>
          </a:p>
        </p:txBody>
      </p:sp>
      <p:sp>
        <p:nvSpPr>
          <p:cNvPr id="343" name="Google Shape;343;p21"/>
          <p:cNvSpPr txBox="1"/>
          <p:nvPr/>
        </p:nvSpPr>
        <p:spPr>
          <a:xfrm rot="10800000" flipH="1">
            <a:off x="6249888" y="9746274"/>
            <a:ext cx="5787450" cy="227501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344" name="Google Shape;344;p21"/>
          <p:cNvSpPr txBox="1"/>
          <p:nvPr/>
        </p:nvSpPr>
        <p:spPr>
          <a:xfrm rot="10800000" flipH="1">
            <a:off x="6249888" y="300038"/>
            <a:ext cx="5787450" cy="227501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345" name="Google Shape;345;p21"/>
          <p:cNvSpPr txBox="1"/>
          <p:nvPr/>
        </p:nvSpPr>
        <p:spPr>
          <a:xfrm>
            <a:off x="10898604" y="9686926"/>
            <a:ext cx="1074429" cy="2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chemeClr val="lt1"/>
              </a:buClr>
              <a:buSzPts val="1100"/>
            </a:pPr>
            <a:r>
              <a:rPr lang="en" sz="1238" b="1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rPr>
              <a:t>관계정의서</a:t>
            </a:r>
            <a:endParaRPr sz="1238"/>
          </a:p>
        </p:txBody>
      </p:sp>
      <p:sp>
        <p:nvSpPr>
          <p:cNvPr id="346" name="Google Shape;346;p21"/>
          <p:cNvSpPr txBox="1"/>
          <p:nvPr/>
        </p:nvSpPr>
        <p:spPr>
          <a:xfrm>
            <a:off x="6442803" y="1101234"/>
            <a:ext cx="1300672" cy="27439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chemeClr val="lt1"/>
              </a:buClr>
              <a:buSzPts val="1100"/>
            </a:pPr>
            <a:r>
              <a:rPr lang="en" sz="1238" b="1" dirty="0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1.회원 - </a:t>
            </a:r>
            <a:r>
              <a:rPr lang="ko-KR" altLang="en-US" sz="1238" b="1" dirty="0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그룹</a:t>
            </a:r>
            <a:r>
              <a:rPr lang="en" sz="1238" b="1" dirty="0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 </a:t>
            </a:r>
            <a:endParaRPr sz="1238" dirty="0"/>
          </a:p>
        </p:txBody>
      </p:sp>
      <p:grpSp>
        <p:nvGrpSpPr>
          <p:cNvPr id="347" name="Google Shape;347;p21"/>
          <p:cNvGrpSpPr/>
          <p:nvPr/>
        </p:nvGrpSpPr>
        <p:grpSpPr>
          <a:xfrm>
            <a:off x="8087939" y="176398"/>
            <a:ext cx="2122065" cy="412140"/>
            <a:chOff x="671" y="759"/>
            <a:chExt cx="1225" cy="250"/>
          </a:xfrm>
        </p:grpSpPr>
        <p:sp>
          <p:nvSpPr>
            <p:cNvPr id="348" name="Google Shape;348;p21"/>
            <p:cNvSpPr txBox="1"/>
            <p:nvPr/>
          </p:nvSpPr>
          <p:spPr>
            <a:xfrm>
              <a:off x="745" y="853"/>
              <a:ext cx="1151" cy="156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endParaRPr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349" name="Google Shape;349;p21"/>
            <p:cNvSpPr txBox="1"/>
            <p:nvPr/>
          </p:nvSpPr>
          <p:spPr>
            <a:xfrm>
              <a:off x="671" y="759"/>
              <a:ext cx="1150" cy="208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pPr algn="ctr">
                <a:buClr>
                  <a:schemeClr val="lt1"/>
                </a:buClr>
                <a:buSzPts val="1500"/>
              </a:pPr>
              <a:r>
                <a:rPr lang="en" sz="1688" b="1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관계 정의서</a:t>
              </a:r>
              <a:endParaRPr sz="1238"/>
            </a:p>
          </p:txBody>
        </p:sp>
      </p:grpSp>
      <p:sp>
        <p:nvSpPr>
          <p:cNvPr id="352" name="Google Shape;352;p21"/>
          <p:cNvSpPr txBox="1"/>
          <p:nvPr/>
        </p:nvSpPr>
        <p:spPr>
          <a:xfrm>
            <a:off x="6510086" y="4456420"/>
            <a:ext cx="578813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관계</a:t>
            </a:r>
            <a:endParaRPr sz="1238"/>
          </a:p>
        </p:txBody>
      </p:sp>
      <p:cxnSp>
        <p:nvCxnSpPr>
          <p:cNvPr id="353" name="Google Shape;353;p21"/>
          <p:cNvCxnSpPr/>
          <p:nvPr/>
        </p:nvCxnSpPr>
        <p:spPr>
          <a:xfrm>
            <a:off x="6427025" y="4894936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54" name="Google Shape;354;p21"/>
          <p:cNvCxnSpPr/>
          <p:nvPr/>
        </p:nvCxnSpPr>
        <p:spPr>
          <a:xfrm>
            <a:off x="10084372" y="4614681"/>
            <a:ext cx="135033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355" name="Google Shape;355;p21"/>
          <p:cNvSpPr txBox="1"/>
          <p:nvPr/>
        </p:nvSpPr>
        <p:spPr>
          <a:xfrm>
            <a:off x="7567098" y="4456420"/>
            <a:ext cx="1110601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계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정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의</a:t>
            </a:r>
            <a:endParaRPr sz="1238" dirty="0"/>
          </a:p>
        </p:txBody>
      </p:sp>
      <p:sp>
        <p:nvSpPr>
          <p:cNvPr id="356" name="Google Shape;356;p21"/>
          <p:cNvSpPr txBox="1"/>
          <p:nvPr/>
        </p:nvSpPr>
        <p:spPr>
          <a:xfrm>
            <a:off x="8803271" y="4367398"/>
            <a:ext cx="964575" cy="437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lnSpc>
                <a:spcPct val="80000"/>
              </a:lnSpc>
              <a:buClr>
                <a:srgbClr val="0099FF"/>
              </a:buClr>
              <a:buSzPts val="1000"/>
            </a:pP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관련</a:t>
            </a:r>
            <a:endParaRPr sz="1238" dirty="0"/>
          </a:p>
          <a:p>
            <a:pPr marL="414338" indent="-414338" algn="ctr">
              <a:lnSpc>
                <a:spcPct val="8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엔터티</a:t>
            </a:r>
            <a:endParaRPr sz="1238" dirty="0"/>
          </a:p>
        </p:txBody>
      </p:sp>
      <p:sp>
        <p:nvSpPr>
          <p:cNvPr id="357" name="Google Shape;357;p21"/>
          <p:cNvSpPr txBox="1"/>
          <p:nvPr/>
        </p:nvSpPr>
        <p:spPr>
          <a:xfrm>
            <a:off x="9546798" y="4453122"/>
            <a:ext cx="642938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선택성</a:t>
            </a:r>
            <a:endParaRPr sz="1238" dirty="0"/>
          </a:p>
        </p:txBody>
      </p:sp>
      <p:sp>
        <p:nvSpPr>
          <p:cNvPr id="358" name="Google Shape;358;p21"/>
          <p:cNvSpPr txBox="1"/>
          <p:nvPr/>
        </p:nvSpPr>
        <p:spPr>
          <a:xfrm>
            <a:off x="10103128" y="4621277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최대</a:t>
            </a:r>
            <a:endParaRPr sz="1125"/>
          </a:p>
        </p:txBody>
      </p:sp>
      <p:sp>
        <p:nvSpPr>
          <p:cNvPr id="359" name="Google Shape;359;p21"/>
          <p:cNvSpPr txBox="1"/>
          <p:nvPr/>
        </p:nvSpPr>
        <p:spPr>
          <a:xfrm>
            <a:off x="10543884" y="4621277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최소</a:t>
            </a:r>
            <a:endParaRPr sz="1125"/>
          </a:p>
        </p:txBody>
      </p:sp>
      <p:sp>
        <p:nvSpPr>
          <p:cNvPr id="360" name="Google Shape;360;p21"/>
          <p:cNvSpPr txBox="1"/>
          <p:nvPr/>
        </p:nvSpPr>
        <p:spPr>
          <a:xfrm>
            <a:off x="10994019" y="4619629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평균</a:t>
            </a:r>
            <a:endParaRPr sz="1125"/>
          </a:p>
        </p:txBody>
      </p:sp>
      <p:sp>
        <p:nvSpPr>
          <p:cNvPr id="361" name="Google Shape;361;p21"/>
          <p:cNvSpPr txBox="1"/>
          <p:nvPr/>
        </p:nvSpPr>
        <p:spPr>
          <a:xfrm>
            <a:off x="10340252" y="4298159"/>
            <a:ext cx="835988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카디날리티</a:t>
            </a:r>
            <a:endParaRPr sz="1125" dirty="0"/>
          </a:p>
        </p:txBody>
      </p:sp>
      <p:sp>
        <p:nvSpPr>
          <p:cNvPr id="362" name="Google Shape;362;p21"/>
          <p:cNvSpPr txBox="1"/>
          <p:nvPr/>
        </p:nvSpPr>
        <p:spPr>
          <a:xfrm>
            <a:off x="11425399" y="4456421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비고</a:t>
            </a:r>
            <a:endParaRPr sz="1125"/>
          </a:p>
        </p:txBody>
      </p:sp>
      <p:cxnSp>
        <p:nvCxnSpPr>
          <p:cNvPr id="363" name="Google Shape;363;p21"/>
          <p:cNvCxnSpPr/>
          <p:nvPr/>
        </p:nvCxnSpPr>
        <p:spPr>
          <a:xfrm>
            <a:off x="6427025" y="5485120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64" name="Google Shape;364;p21"/>
          <p:cNvCxnSpPr/>
          <p:nvPr/>
        </p:nvCxnSpPr>
        <p:spPr>
          <a:xfrm>
            <a:off x="6427025" y="4313964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grpSp>
        <p:nvGrpSpPr>
          <p:cNvPr id="365" name="Google Shape;365;p21"/>
          <p:cNvGrpSpPr/>
          <p:nvPr/>
        </p:nvGrpSpPr>
        <p:grpSpPr>
          <a:xfrm>
            <a:off x="10534507" y="4601493"/>
            <a:ext cx="450135" cy="1415981"/>
            <a:chOff x="3210" y="1096"/>
            <a:chExt cx="336" cy="1800"/>
          </a:xfrm>
        </p:grpSpPr>
        <p:cxnSp>
          <p:nvCxnSpPr>
            <p:cNvPr id="366" name="Google Shape;366;p21"/>
            <p:cNvCxnSpPr/>
            <p:nvPr/>
          </p:nvCxnSpPr>
          <p:spPr>
            <a:xfrm>
              <a:off x="3546" y="1096"/>
              <a:ext cx="0" cy="18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67" name="Google Shape;367;p21"/>
            <p:cNvCxnSpPr/>
            <p:nvPr/>
          </p:nvCxnSpPr>
          <p:spPr>
            <a:xfrm>
              <a:off x="3210" y="1096"/>
              <a:ext cx="0" cy="18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grpSp>
        <p:nvGrpSpPr>
          <p:cNvPr id="368" name="Google Shape;368;p21"/>
          <p:cNvGrpSpPr/>
          <p:nvPr/>
        </p:nvGrpSpPr>
        <p:grpSpPr>
          <a:xfrm>
            <a:off x="6427025" y="4296510"/>
            <a:ext cx="5392242" cy="1812173"/>
            <a:chOff x="144" y="911"/>
            <a:chExt cx="4025" cy="2102"/>
          </a:xfrm>
        </p:grpSpPr>
        <p:cxnSp>
          <p:nvCxnSpPr>
            <p:cNvPr id="369" name="Google Shape;369;p21"/>
            <p:cNvCxnSpPr/>
            <p:nvPr/>
          </p:nvCxnSpPr>
          <p:spPr>
            <a:xfrm>
              <a:off x="645" y="911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70" name="Google Shape;370;p21"/>
            <p:cNvCxnSpPr/>
            <p:nvPr/>
          </p:nvCxnSpPr>
          <p:spPr>
            <a:xfrm>
              <a:off x="206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71" name="Google Shape;371;p21"/>
            <p:cNvCxnSpPr/>
            <p:nvPr/>
          </p:nvCxnSpPr>
          <p:spPr>
            <a:xfrm>
              <a:off x="2503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72" name="Google Shape;372;p21"/>
            <p:cNvCxnSpPr/>
            <p:nvPr/>
          </p:nvCxnSpPr>
          <p:spPr>
            <a:xfrm>
              <a:off x="3882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73" name="Google Shape;373;p21"/>
            <p:cNvCxnSpPr/>
            <p:nvPr/>
          </p:nvCxnSpPr>
          <p:spPr>
            <a:xfrm>
              <a:off x="287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74" name="Google Shape;374;p21"/>
            <p:cNvCxnSpPr/>
            <p:nvPr/>
          </p:nvCxnSpPr>
          <p:spPr>
            <a:xfrm>
              <a:off x="14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75" name="Google Shape;375;p21"/>
            <p:cNvCxnSpPr/>
            <p:nvPr/>
          </p:nvCxnSpPr>
          <p:spPr>
            <a:xfrm>
              <a:off x="4169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cxnSp>
        <p:nvCxnSpPr>
          <p:cNvPr id="376" name="Google Shape;376;p21"/>
          <p:cNvCxnSpPr/>
          <p:nvPr/>
        </p:nvCxnSpPr>
        <p:spPr>
          <a:xfrm>
            <a:off x="6427025" y="6118166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377" name="Google Shape;377;p21"/>
          <p:cNvSpPr txBox="1"/>
          <p:nvPr/>
        </p:nvSpPr>
        <p:spPr>
          <a:xfrm>
            <a:off x="9095682" y="4983958"/>
            <a:ext cx="578813" cy="32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그룹-구독</a:t>
            </a:r>
            <a:endParaRPr sz="1238"/>
          </a:p>
        </p:txBody>
      </p:sp>
      <p:sp>
        <p:nvSpPr>
          <p:cNvPr id="378" name="Google Shape;378;p21"/>
          <p:cNvSpPr txBox="1"/>
          <p:nvPr/>
        </p:nvSpPr>
        <p:spPr>
          <a:xfrm>
            <a:off x="6427025" y="5054847"/>
            <a:ext cx="696600" cy="395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포함된다.</a:t>
            </a:r>
            <a:endParaRPr sz="1125"/>
          </a:p>
        </p:txBody>
      </p:sp>
      <p:sp>
        <p:nvSpPr>
          <p:cNvPr id="379" name="Google Shape;379;p21"/>
          <p:cNvSpPr txBox="1"/>
          <p:nvPr/>
        </p:nvSpPr>
        <p:spPr>
          <a:xfrm>
            <a:off x="6427025" y="5661517"/>
            <a:ext cx="696600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포함한다</a:t>
            </a:r>
            <a:endParaRPr sz="1125"/>
          </a:p>
        </p:txBody>
      </p:sp>
      <p:sp>
        <p:nvSpPr>
          <p:cNvPr id="380" name="Google Shape;380;p21"/>
          <p:cNvSpPr txBox="1"/>
          <p:nvPr/>
        </p:nvSpPr>
        <p:spPr>
          <a:xfrm>
            <a:off x="7145098" y="5000445"/>
            <a:ext cx="1789763" cy="4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각 그룹은 하나의 구독에 속함</a:t>
            </a:r>
            <a:endParaRPr sz="1238"/>
          </a:p>
        </p:txBody>
      </p:sp>
      <p:sp>
        <p:nvSpPr>
          <p:cNvPr id="381" name="Google Shape;381;p21"/>
          <p:cNvSpPr txBox="1"/>
          <p:nvPr/>
        </p:nvSpPr>
        <p:spPr>
          <a:xfrm>
            <a:off x="7130386" y="5429733"/>
            <a:ext cx="1789763" cy="534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endParaRPr sz="1013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하나의 구독은  여러 그룹를 포함한다.</a:t>
            </a:r>
            <a:endParaRPr sz="1238"/>
          </a:p>
        </p:txBody>
      </p:sp>
      <p:sp>
        <p:nvSpPr>
          <p:cNvPr id="382" name="Google Shape;382;p21"/>
          <p:cNvSpPr txBox="1"/>
          <p:nvPr/>
        </p:nvSpPr>
        <p:spPr>
          <a:xfrm>
            <a:off x="9095682" y="5580736"/>
            <a:ext cx="578813" cy="32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구독</a:t>
            </a:r>
            <a:endParaRPr sz="112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-그룹</a:t>
            </a:r>
            <a:endParaRPr sz="112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383" name="Google Shape;383;p21"/>
          <p:cNvSpPr txBox="1"/>
          <p:nvPr/>
        </p:nvSpPr>
        <p:spPr>
          <a:xfrm>
            <a:off x="9631557" y="5097709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</a:t>
            </a:r>
            <a:endParaRPr sz="1238"/>
          </a:p>
        </p:txBody>
      </p:sp>
      <p:sp>
        <p:nvSpPr>
          <p:cNvPr id="384" name="Google Shape;384;p21"/>
          <p:cNvSpPr txBox="1"/>
          <p:nvPr/>
        </p:nvSpPr>
        <p:spPr>
          <a:xfrm>
            <a:off x="9631557" y="5704379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</a:t>
            </a:r>
            <a:endParaRPr sz="1238"/>
          </a:p>
        </p:txBody>
      </p:sp>
      <p:sp>
        <p:nvSpPr>
          <p:cNvPr id="385" name="Google Shape;385;p21"/>
          <p:cNvSpPr txBox="1"/>
          <p:nvPr/>
        </p:nvSpPr>
        <p:spPr>
          <a:xfrm>
            <a:off x="10167433" y="5097709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386" name="Google Shape;386;p21"/>
          <p:cNvSpPr txBox="1"/>
          <p:nvPr/>
        </p:nvSpPr>
        <p:spPr>
          <a:xfrm>
            <a:off x="10649720" y="5102655"/>
            <a:ext cx="578813" cy="217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endParaRPr sz="1238"/>
          </a:p>
        </p:txBody>
      </p:sp>
      <p:sp>
        <p:nvSpPr>
          <p:cNvPr id="387" name="Google Shape;387;p21"/>
          <p:cNvSpPr txBox="1"/>
          <p:nvPr/>
        </p:nvSpPr>
        <p:spPr>
          <a:xfrm>
            <a:off x="11099855" y="5102655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388" name="Google Shape;388;p21"/>
          <p:cNvSpPr txBox="1"/>
          <p:nvPr/>
        </p:nvSpPr>
        <p:spPr>
          <a:xfrm>
            <a:off x="10167433" y="5704379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50</a:t>
            </a:r>
            <a:endParaRPr sz="1238"/>
          </a:p>
        </p:txBody>
      </p:sp>
      <p:sp>
        <p:nvSpPr>
          <p:cNvPr id="389" name="Google Shape;389;p21"/>
          <p:cNvSpPr txBox="1"/>
          <p:nvPr/>
        </p:nvSpPr>
        <p:spPr>
          <a:xfrm>
            <a:off x="10628284" y="5696135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390" name="Google Shape;390;p21"/>
          <p:cNvSpPr txBox="1"/>
          <p:nvPr/>
        </p:nvSpPr>
        <p:spPr>
          <a:xfrm>
            <a:off x="11056985" y="5696135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20</a:t>
            </a:r>
            <a:endParaRPr sz="1238"/>
          </a:p>
        </p:txBody>
      </p:sp>
      <p:sp>
        <p:nvSpPr>
          <p:cNvPr id="391" name="Google Shape;391;p21"/>
          <p:cNvSpPr txBox="1"/>
          <p:nvPr/>
        </p:nvSpPr>
        <p:spPr>
          <a:xfrm>
            <a:off x="6427025" y="3821722"/>
            <a:ext cx="1093163" cy="27439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chemeClr val="lt1"/>
              </a:buClr>
              <a:buSzPts val="1100"/>
            </a:pPr>
            <a:r>
              <a:rPr lang="en" sz="1238" b="1" dirty="0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2.구독-그룹 </a:t>
            </a:r>
            <a:endParaRPr sz="1238" dirty="0"/>
          </a:p>
        </p:txBody>
      </p:sp>
      <p:sp>
        <p:nvSpPr>
          <p:cNvPr id="392" name="Google Shape;392;p21"/>
          <p:cNvSpPr txBox="1"/>
          <p:nvPr/>
        </p:nvSpPr>
        <p:spPr>
          <a:xfrm>
            <a:off x="10665493" y="5101501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2"/>
          <p:cNvSpPr txBox="1"/>
          <p:nvPr/>
        </p:nvSpPr>
        <p:spPr>
          <a:xfrm rot="10800000" flipH="1">
            <a:off x="6249888" y="9746274"/>
            <a:ext cx="5787450" cy="227501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399" name="Google Shape;399;p22"/>
          <p:cNvSpPr txBox="1"/>
          <p:nvPr/>
        </p:nvSpPr>
        <p:spPr>
          <a:xfrm rot="10800000" flipH="1">
            <a:off x="6249888" y="300038"/>
            <a:ext cx="5787450" cy="227501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400" name="Google Shape;400;p22"/>
          <p:cNvSpPr txBox="1"/>
          <p:nvPr/>
        </p:nvSpPr>
        <p:spPr>
          <a:xfrm>
            <a:off x="10898604" y="9686926"/>
            <a:ext cx="1074429" cy="2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chemeClr val="lt1"/>
              </a:buClr>
              <a:buSzPts val="1100"/>
            </a:pPr>
            <a:r>
              <a:rPr lang="en" sz="1238" b="1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rPr>
              <a:t>관계정의서</a:t>
            </a:r>
            <a:endParaRPr sz="1238"/>
          </a:p>
        </p:txBody>
      </p:sp>
      <p:grpSp>
        <p:nvGrpSpPr>
          <p:cNvPr id="401" name="Google Shape;401;p22"/>
          <p:cNvGrpSpPr/>
          <p:nvPr/>
        </p:nvGrpSpPr>
        <p:grpSpPr>
          <a:xfrm>
            <a:off x="8087939" y="176398"/>
            <a:ext cx="2122065" cy="412140"/>
            <a:chOff x="671" y="759"/>
            <a:chExt cx="1225" cy="250"/>
          </a:xfrm>
        </p:grpSpPr>
        <p:sp>
          <p:nvSpPr>
            <p:cNvPr id="402" name="Google Shape;402;p22"/>
            <p:cNvSpPr txBox="1"/>
            <p:nvPr/>
          </p:nvSpPr>
          <p:spPr>
            <a:xfrm>
              <a:off x="745" y="853"/>
              <a:ext cx="1151" cy="156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endParaRPr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403" name="Google Shape;403;p22"/>
            <p:cNvSpPr txBox="1"/>
            <p:nvPr/>
          </p:nvSpPr>
          <p:spPr>
            <a:xfrm>
              <a:off x="671" y="759"/>
              <a:ext cx="1150" cy="208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pPr algn="ctr">
                <a:buClr>
                  <a:schemeClr val="lt1"/>
                </a:buClr>
                <a:buSzPts val="1500"/>
              </a:pPr>
              <a:r>
                <a:rPr lang="en" sz="1688" b="1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관계 정의서</a:t>
              </a:r>
              <a:endParaRPr sz="1238"/>
            </a:p>
          </p:txBody>
        </p:sp>
      </p:grpSp>
      <p:sp>
        <p:nvSpPr>
          <p:cNvPr id="406" name="Google Shape;406;p22"/>
          <p:cNvSpPr txBox="1"/>
          <p:nvPr/>
        </p:nvSpPr>
        <p:spPr>
          <a:xfrm>
            <a:off x="6436404" y="4370461"/>
            <a:ext cx="5401688" cy="603266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cxnSp>
        <p:nvCxnSpPr>
          <p:cNvPr id="408" name="Google Shape;408;p22"/>
          <p:cNvCxnSpPr/>
          <p:nvPr/>
        </p:nvCxnSpPr>
        <p:spPr>
          <a:xfrm>
            <a:off x="6436404" y="4967147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09" name="Google Shape;409;p22"/>
          <p:cNvCxnSpPr/>
          <p:nvPr/>
        </p:nvCxnSpPr>
        <p:spPr>
          <a:xfrm>
            <a:off x="10093752" y="4686892"/>
            <a:ext cx="135033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410" name="Google Shape;410;p22"/>
          <p:cNvSpPr txBox="1"/>
          <p:nvPr/>
        </p:nvSpPr>
        <p:spPr>
          <a:xfrm>
            <a:off x="7576477" y="4528631"/>
            <a:ext cx="1209671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계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정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의</a:t>
            </a:r>
            <a:endParaRPr sz="1238" dirty="0"/>
          </a:p>
        </p:txBody>
      </p:sp>
      <p:sp>
        <p:nvSpPr>
          <p:cNvPr id="411" name="Google Shape;411;p22"/>
          <p:cNvSpPr txBox="1"/>
          <p:nvPr/>
        </p:nvSpPr>
        <p:spPr>
          <a:xfrm>
            <a:off x="8843823" y="4439609"/>
            <a:ext cx="964575" cy="437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lnSpc>
                <a:spcPct val="8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관련</a:t>
            </a:r>
            <a:endParaRPr sz="1238"/>
          </a:p>
          <a:p>
            <a:pPr marL="414338" indent="-414338" algn="ctr">
              <a:lnSpc>
                <a:spcPct val="8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엔터티</a:t>
            </a:r>
            <a:endParaRPr sz="1238"/>
          </a:p>
        </p:txBody>
      </p:sp>
      <p:sp>
        <p:nvSpPr>
          <p:cNvPr id="412" name="Google Shape;412;p22"/>
          <p:cNvSpPr txBox="1"/>
          <p:nvPr/>
        </p:nvSpPr>
        <p:spPr>
          <a:xfrm>
            <a:off x="9587350" y="4525334"/>
            <a:ext cx="642938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선택성</a:t>
            </a:r>
            <a:endParaRPr sz="1238"/>
          </a:p>
        </p:txBody>
      </p:sp>
      <p:sp>
        <p:nvSpPr>
          <p:cNvPr id="413" name="Google Shape;413;p22"/>
          <p:cNvSpPr txBox="1"/>
          <p:nvPr/>
        </p:nvSpPr>
        <p:spPr>
          <a:xfrm>
            <a:off x="10112507" y="4693487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최대</a:t>
            </a:r>
            <a:endParaRPr sz="1125"/>
          </a:p>
        </p:txBody>
      </p:sp>
      <p:sp>
        <p:nvSpPr>
          <p:cNvPr id="414" name="Google Shape;414;p22"/>
          <p:cNvSpPr txBox="1"/>
          <p:nvPr/>
        </p:nvSpPr>
        <p:spPr>
          <a:xfrm>
            <a:off x="10553264" y="4693487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최소</a:t>
            </a:r>
            <a:endParaRPr sz="1125"/>
          </a:p>
        </p:txBody>
      </p:sp>
      <p:sp>
        <p:nvSpPr>
          <p:cNvPr id="415" name="Google Shape;415;p22"/>
          <p:cNvSpPr txBox="1"/>
          <p:nvPr/>
        </p:nvSpPr>
        <p:spPr>
          <a:xfrm>
            <a:off x="10349631" y="4370370"/>
            <a:ext cx="835988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카디날리티</a:t>
            </a:r>
            <a:endParaRPr sz="1125"/>
          </a:p>
        </p:txBody>
      </p:sp>
      <p:cxnSp>
        <p:nvCxnSpPr>
          <p:cNvPr id="416" name="Google Shape;416;p22"/>
          <p:cNvCxnSpPr/>
          <p:nvPr/>
        </p:nvCxnSpPr>
        <p:spPr>
          <a:xfrm>
            <a:off x="6436404" y="5557331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17" name="Google Shape;417;p22"/>
          <p:cNvCxnSpPr/>
          <p:nvPr/>
        </p:nvCxnSpPr>
        <p:spPr>
          <a:xfrm>
            <a:off x="6436404" y="4338757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grpSp>
        <p:nvGrpSpPr>
          <p:cNvPr id="418" name="Google Shape;418;p22"/>
          <p:cNvGrpSpPr/>
          <p:nvPr/>
        </p:nvGrpSpPr>
        <p:grpSpPr>
          <a:xfrm>
            <a:off x="10543886" y="4673704"/>
            <a:ext cx="450135" cy="1415981"/>
            <a:chOff x="3210" y="1096"/>
            <a:chExt cx="336" cy="1800"/>
          </a:xfrm>
        </p:grpSpPr>
        <p:cxnSp>
          <p:nvCxnSpPr>
            <p:cNvPr id="419" name="Google Shape;419;p22"/>
            <p:cNvCxnSpPr/>
            <p:nvPr/>
          </p:nvCxnSpPr>
          <p:spPr>
            <a:xfrm>
              <a:off x="3546" y="1096"/>
              <a:ext cx="0" cy="18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420" name="Google Shape;420;p22"/>
            <p:cNvCxnSpPr/>
            <p:nvPr/>
          </p:nvCxnSpPr>
          <p:spPr>
            <a:xfrm>
              <a:off x="3210" y="1096"/>
              <a:ext cx="0" cy="18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grpSp>
        <p:nvGrpSpPr>
          <p:cNvPr id="421" name="Google Shape;421;p22"/>
          <p:cNvGrpSpPr/>
          <p:nvPr/>
        </p:nvGrpSpPr>
        <p:grpSpPr>
          <a:xfrm>
            <a:off x="6436404" y="4368721"/>
            <a:ext cx="5392242" cy="1812173"/>
            <a:chOff x="144" y="911"/>
            <a:chExt cx="4025" cy="2102"/>
          </a:xfrm>
        </p:grpSpPr>
        <p:cxnSp>
          <p:nvCxnSpPr>
            <p:cNvPr id="422" name="Google Shape;422;p22"/>
            <p:cNvCxnSpPr/>
            <p:nvPr/>
          </p:nvCxnSpPr>
          <p:spPr>
            <a:xfrm>
              <a:off x="645" y="911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423" name="Google Shape;423;p22"/>
            <p:cNvCxnSpPr/>
            <p:nvPr/>
          </p:nvCxnSpPr>
          <p:spPr>
            <a:xfrm>
              <a:off x="206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424" name="Google Shape;424;p22"/>
            <p:cNvCxnSpPr/>
            <p:nvPr/>
          </p:nvCxnSpPr>
          <p:spPr>
            <a:xfrm>
              <a:off x="2503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425" name="Google Shape;425;p22"/>
            <p:cNvCxnSpPr/>
            <p:nvPr/>
          </p:nvCxnSpPr>
          <p:spPr>
            <a:xfrm>
              <a:off x="3882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426" name="Google Shape;426;p22"/>
            <p:cNvCxnSpPr/>
            <p:nvPr/>
          </p:nvCxnSpPr>
          <p:spPr>
            <a:xfrm>
              <a:off x="287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427" name="Google Shape;427;p22"/>
            <p:cNvCxnSpPr/>
            <p:nvPr/>
          </p:nvCxnSpPr>
          <p:spPr>
            <a:xfrm>
              <a:off x="14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428" name="Google Shape;428;p22"/>
            <p:cNvCxnSpPr/>
            <p:nvPr/>
          </p:nvCxnSpPr>
          <p:spPr>
            <a:xfrm>
              <a:off x="4169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cxnSp>
        <p:nvCxnSpPr>
          <p:cNvPr id="429" name="Google Shape;429;p22"/>
          <p:cNvCxnSpPr/>
          <p:nvPr/>
        </p:nvCxnSpPr>
        <p:spPr>
          <a:xfrm>
            <a:off x="6436404" y="6190377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430" name="Google Shape;430;p22"/>
          <p:cNvSpPr txBox="1"/>
          <p:nvPr/>
        </p:nvSpPr>
        <p:spPr>
          <a:xfrm>
            <a:off x="9105062" y="5056169"/>
            <a:ext cx="578813" cy="447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리뷰-컨텐츠</a:t>
            </a:r>
            <a:endParaRPr sz="1238"/>
          </a:p>
        </p:txBody>
      </p:sp>
      <p:sp>
        <p:nvSpPr>
          <p:cNvPr id="431" name="Google Shape;431;p22"/>
          <p:cNvSpPr txBox="1"/>
          <p:nvPr/>
        </p:nvSpPr>
        <p:spPr>
          <a:xfrm>
            <a:off x="6436405" y="5127058"/>
            <a:ext cx="696600" cy="395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포함된다.</a:t>
            </a:r>
            <a:endParaRPr sz="1125"/>
          </a:p>
        </p:txBody>
      </p:sp>
      <p:sp>
        <p:nvSpPr>
          <p:cNvPr id="432" name="Google Shape;432;p22"/>
          <p:cNvSpPr txBox="1"/>
          <p:nvPr/>
        </p:nvSpPr>
        <p:spPr>
          <a:xfrm>
            <a:off x="6436405" y="5733728"/>
            <a:ext cx="696600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포함한다</a:t>
            </a:r>
            <a:endParaRPr sz="1125"/>
          </a:p>
        </p:txBody>
      </p:sp>
      <p:sp>
        <p:nvSpPr>
          <p:cNvPr id="433" name="Google Shape;433;p22"/>
          <p:cNvSpPr txBox="1"/>
          <p:nvPr/>
        </p:nvSpPr>
        <p:spPr>
          <a:xfrm>
            <a:off x="7154477" y="5072654"/>
            <a:ext cx="1789763" cy="524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하나의 리뷰는  하나의 컨텐츠 정보을 가지고 있다.</a:t>
            </a:r>
            <a:endParaRPr sz="1238"/>
          </a:p>
        </p:txBody>
      </p:sp>
      <p:sp>
        <p:nvSpPr>
          <p:cNvPr id="434" name="Google Shape;434;p22"/>
          <p:cNvSpPr txBox="1"/>
          <p:nvPr/>
        </p:nvSpPr>
        <p:spPr>
          <a:xfrm>
            <a:off x="7139765" y="5501945"/>
            <a:ext cx="1789763" cy="565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endParaRPr sz="1013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컨텐츠정보는 때때로 여러개의 리뷰를 가지고 있다.</a:t>
            </a:r>
            <a:endParaRPr sz="1013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435" name="Google Shape;435;p22"/>
          <p:cNvSpPr txBox="1"/>
          <p:nvPr/>
        </p:nvSpPr>
        <p:spPr>
          <a:xfrm>
            <a:off x="9105062" y="5652947"/>
            <a:ext cx="578813" cy="447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컨텐츠-</a:t>
            </a:r>
            <a:endParaRPr sz="112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리뷰</a:t>
            </a:r>
            <a:endParaRPr sz="112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436" name="Google Shape;436;p22"/>
          <p:cNvSpPr txBox="1"/>
          <p:nvPr/>
        </p:nvSpPr>
        <p:spPr>
          <a:xfrm>
            <a:off x="9640937" y="5169921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</a:t>
            </a:r>
            <a:endParaRPr sz="1238"/>
          </a:p>
        </p:txBody>
      </p:sp>
      <p:sp>
        <p:nvSpPr>
          <p:cNvPr id="437" name="Google Shape;437;p22"/>
          <p:cNvSpPr txBox="1"/>
          <p:nvPr/>
        </p:nvSpPr>
        <p:spPr>
          <a:xfrm>
            <a:off x="9640937" y="5776589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</a:t>
            </a:r>
            <a:endParaRPr sz="1238"/>
          </a:p>
        </p:txBody>
      </p:sp>
      <p:sp>
        <p:nvSpPr>
          <p:cNvPr id="438" name="Google Shape;438;p22"/>
          <p:cNvSpPr txBox="1"/>
          <p:nvPr/>
        </p:nvSpPr>
        <p:spPr>
          <a:xfrm>
            <a:off x="10176812" y="5169921"/>
            <a:ext cx="578813" cy="32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	</a:t>
            </a:r>
            <a:endParaRPr sz="1238"/>
          </a:p>
        </p:txBody>
      </p:sp>
      <p:sp>
        <p:nvSpPr>
          <p:cNvPr id="439" name="Google Shape;439;p22"/>
          <p:cNvSpPr txBox="1"/>
          <p:nvPr/>
        </p:nvSpPr>
        <p:spPr>
          <a:xfrm>
            <a:off x="10176812" y="5776589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50</a:t>
            </a:r>
            <a:endParaRPr sz="1238"/>
          </a:p>
        </p:txBody>
      </p:sp>
      <p:sp>
        <p:nvSpPr>
          <p:cNvPr id="440" name="Google Shape;440;p22"/>
          <p:cNvSpPr txBox="1"/>
          <p:nvPr/>
        </p:nvSpPr>
        <p:spPr>
          <a:xfrm>
            <a:off x="10637665" y="5768346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441" name="Google Shape;441;p22"/>
          <p:cNvSpPr txBox="1"/>
          <p:nvPr/>
        </p:nvSpPr>
        <p:spPr>
          <a:xfrm>
            <a:off x="6436404" y="3989109"/>
            <a:ext cx="1651534" cy="27439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chemeClr val="lt1"/>
              </a:buClr>
              <a:buSzPts val="1100"/>
            </a:pPr>
            <a:r>
              <a:rPr lang="en" sz="1238" b="1" dirty="0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4.리뷰-컨텐츠 </a:t>
            </a:r>
            <a:r>
              <a:rPr lang="en" sz="1238" b="1" dirty="0" err="1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정보</a:t>
            </a:r>
            <a:endParaRPr sz="1238" dirty="0"/>
          </a:p>
        </p:txBody>
      </p:sp>
      <p:sp>
        <p:nvSpPr>
          <p:cNvPr id="442" name="Google Shape;442;p22"/>
          <p:cNvSpPr txBox="1"/>
          <p:nvPr/>
        </p:nvSpPr>
        <p:spPr>
          <a:xfrm>
            <a:off x="6459847" y="1536178"/>
            <a:ext cx="5401688" cy="603266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cxnSp>
        <p:nvCxnSpPr>
          <p:cNvPr id="444" name="Google Shape;444;p22"/>
          <p:cNvCxnSpPr/>
          <p:nvPr/>
        </p:nvCxnSpPr>
        <p:spPr>
          <a:xfrm>
            <a:off x="6459847" y="2132864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45" name="Google Shape;445;p22"/>
          <p:cNvCxnSpPr/>
          <p:nvPr/>
        </p:nvCxnSpPr>
        <p:spPr>
          <a:xfrm>
            <a:off x="10117193" y="1852610"/>
            <a:ext cx="135033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446" name="Google Shape;446;p22"/>
          <p:cNvSpPr txBox="1"/>
          <p:nvPr/>
        </p:nvSpPr>
        <p:spPr>
          <a:xfrm>
            <a:off x="7599920" y="1694348"/>
            <a:ext cx="1220388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계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정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의</a:t>
            </a:r>
            <a:endParaRPr sz="1238" dirty="0"/>
          </a:p>
        </p:txBody>
      </p:sp>
      <p:sp>
        <p:nvSpPr>
          <p:cNvPr id="447" name="Google Shape;447;p22"/>
          <p:cNvSpPr txBox="1"/>
          <p:nvPr/>
        </p:nvSpPr>
        <p:spPr>
          <a:xfrm>
            <a:off x="8867265" y="1605326"/>
            <a:ext cx="964575" cy="437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lnSpc>
                <a:spcPct val="8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관련</a:t>
            </a:r>
            <a:endParaRPr sz="1238"/>
          </a:p>
          <a:p>
            <a:pPr marL="414338" indent="-414338" algn="ctr">
              <a:lnSpc>
                <a:spcPct val="8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엔터티</a:t>
            </a:r>
            <a:endParaRPr sz="1238"/>
          </a:p>
        </p:txBody>
      </p:sp>
      <p:sp>
        <p:nvSpPr>
          <p:cNvPr id="448" name="Google Shape;448;p22"/>
          <p:cNvSpPr txBox="1"/>
          <p:nvPr/>
        </p:nvSpPr>
        <p:spPr>
          <a:xfrm>
            <a:off x="9610792" y="1691050"/>
            <a:ext cx="642938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선택성</a:t>
            </a:r>
            <a:endParaRPr sz="1238"/>
          </a:p>
        </p:txBody>
      </p:sp>
      <p:sp>
        <p:nvSpPr>
          <p:cNvPr id="449" name="Google Shape;449;p22"/>
          <p:cNvSpPr txBox="1"/>
          <p:nvPr/>
        </p:nvSpPr>
        <p:spPr>
          <a:xfrm>
            <a:off x="10135950" y="1859205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최대</a:t>
            </a:r>
            <a:endParaRPr sz="1125"/>
          </a:p>
        </p:txBody>
      </p:sp>
      <p:sp>
        <p:nvSpPr>
          <p:cNvPr id="450" name="Google Shape;450;p22"/>
          <p:cNvSpPr txBox="1"/>
          <p:nvPr/>
        </p:nvSpPr>
        <p:spPr>
          <a:xfrm>
            <a:off x="10576706" y="1859205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최소</a:t>
            </a:r>
            <a:endParaRPr sz="1125"/>
          </a:p>
        </p:txBody>
      </p:sp>
      <p:sp>
        <p:nvSpPr>
          <p:cNvPr id="451" name="Google Shape;451;p22"/>
          <p:cNvSpPr txBox="1"/>
          <p:nvPr/>
        </p:nvSpPr>
        <p:spPr>
          <a:xfrm>
            <a:off x="10373074" y="1536087"/>
            <a:ext cx="835988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카디날리티</a:t>
            </a:r>
            <a:endParaRPr sz="1125"/>
          </a:p>
        </p:txBody>
      </p:sp>
      <p:cxnSp>
        <p:nvCxnSpPr>
          <p:cNvPr id="452" name="Google Shape;452;p22"/>
          <p:cNvCxnSpPr/>
          <p:nvPr/>
        </p:nvCxnSpPr>
        <p:spPr>
          <a:xfrm>
            <a:off x="6459847" y="2723048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53" name="Google Shape;453;p22"/>
          <p:cNvCxnSpPr/>
          <p:nvPr/>
        </p:nvCxnSpPr>
        <p:spPr>
          <a:xfrm>
            <a:off x="6459847" y="1536086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grpSp>
        <p:nvGrpSpPr>
          <p:cNvPr id="454" name="Google Shape;454;p22"/>
          <p:cNvGrpSpPr/>
          <p:nvPr/>
        </p:nvGrpSpPr>
        <p:grpSpPr>
          <a:xfrm>
            <a:off x="10567329" y="1839421"/>
            <a:ext cx="450135" cy="1415981"/>
            <a:chOff x="3210" y="1096"/>
            <a:chExt cx="336" cy="1800"/>
          </a:xfrm>
        </p:grpSpPr>
        <p:cxnSp>
          <p:nvCxnSpPr>
            <p:cNvPr id="455" name="Google Shape;455;p22"/>
            <p:cNvCxnSpPr/>
            <p:nvPr/>
          </p:nvCxnSpPr>
          <p:spPr>
            <a:xfrm>
              <a:off x="3546" y="1096"/>
              <a:ext cx="0" cy="18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456" name="Google Shape;456;p22"/>
            <p:cNvCxnSpPr/>
            <p:nvPr/>
          </p:nvCxnSpPr>
          <p:spPr>
            <a:xfrm>
              <a:off x="3210" y="1096"/>
              <a:ext cx="0" cy="18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grpSp>
        <p:nvGrpSpPr>
          <p:cNvPr id="457" name="Google Shape;457;p22"/>
          <p:cNvGrpSpPr/>
          <p:nvPr/>
        </p:nvGrpSpPr>
        <p:grpSpPr>
          <a:xfrm>
            <a:off x="6459847" y="1534438"/>
            <a:ext cx="5392242" cy="1812173"/>
            <a:chOff x="144" y="911"/>
            <a:chExt cx="4025" cy="2102"/>
          </a:xfrm>
        </p:grpSpPr>
        <p:cxnSp>
          <p:nvCxnSpPr>
            <p:cNvPr id="458" name="Google Shape;458;p22"/>
            <p:cNvCxnSpPr/>
            <p:nvPr/>
          </p:nvCxnSpPr>
          <p:spPr>
            <a:xfrm>
              <a:off x="645" y="911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459" name="Google Shape;459;p22"/>
            <p:cNvCxnSpPr/>
            <p:nvPr/>
          </p:nvCxnSpPr>
          <p:spPr>
            <a:xfrm>
              <a:off x="206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460" name="Google Shape;460;p22"/>
            <p:cNvCxnSpPr/>
            <p:nvPr/>
          </p:nvCxnSpPr>
          <p:spPr>
            <a:xfrm>
              <a:off x="2503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461" name="Google Shape;461;p22"/>
            <p:cNvCxnSpPr/>
            <p:nvPr/>
          </p:nvCxnSpPr>
          <p:spPr>
            <a:xfrm>
              <a:off x="3882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462" name="Google Shape;462;p22"/>
            <p:cNvCxnSpPr/>
            <p:nvPr/>
          </p:nvCxnSpPr>
          <p:spPr>
            <a:xfrm>
              <a:off x="287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463" name="Google Shape;463;p22"/>
            <p:cNvCxnSpPr/>
            <p:nvPr/>
          </p:nvCxnSpPr>
          <p:spPr>
            <a:xfrm>
              <a:off x="14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464" name="Google Shape;464;p22"/>
            <p:cNvCxnSpPr/>
            <p:nvPr/>
          </p:nvCxnSpPr>
          <p:spPr>
            <a:xfrm>
              <a:off x="4169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cxnSp>
        <p:nvCxnSpPr>
          <p:cNvPr id="465" name="Google Shape;465;p22"/>
          <p:cNvCxnSpPr/>
          <p:nvPr/>
        </p:nvCxnSpPr>
        <p:spPr>
          <a:xfrm>
            <a:off x="6459847" y="3356094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466" name="Google Shape;466;p22"/>
          <p:cNvSpPr txBox="1"/>
          <p:nvPr/>
        </p:nvSpPr>
        <p:spPr>
          <a:xfrm>
            <a:off x="9128504" y="2221886"/>
            <a:ext cx="578813" cy="32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회원-리뷰</a:t>
            </a:r>
            <a:endParaRPr sz="1238"/>
          </a:p>
        </p:txBody>
      </p:sp>
      <p:sp>
        <p:nvSpPr>
          <p:cNvPr id="467" name="Google Shape;467;p22"/>
          <p:cNvSpPr txBox="1"/>
          <p:nvPr/>
        </p:nvSpPr>
        <p:spPr>
          <a:xfrm>
            <a:off x="6459847" y="2292775"/>
            <a:ext cx="696600" cy="395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포함한다.</a:t>
            </a:r>
            <a:endParaRPr sz="1125"/>
          </a:p>
        </p:txBody>
      </p:sp>
      <p:sp>
        <p:nvSpPr>
          <p:cNvPr id="468" name="Google Shape;468;p22"/>
          <p:cNvSpPr txBox="1"/>
          <p:nvPr/>
        </p:nvSpPr>
        <p:spPr>
          <a:xfrm>
            <a:off x="6459847" y="2899445"/>
            <a:ext cx="696600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포함된다</a:t>
            </a:r>
            <a:endParaRPr sz="1125"/>
          </a:p>
        </p:txBody>
      </p:sp>
      <p:sp>
        <p:nvSpPr>
          <p:cNvPr id="469" name="Google Shape;469;p22"/>
          <p:cNvSpPr txBox="1"/>
          <p:nvPr/>
        </p:nvSpPr>
        <p:spPr>
          <a:xfrm>
            <a:off x="7177919" y="2238373"/>
            <a:ext cx="1789763" cy="4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하나의 회원은 여러 리뷰를 가지고 있다.</a:t>
            </a:r>
            <a:endParaRPr sz="1238"/>
          </a:p>
        </p:txBody>
      </p:sp>
      <p:sp>
        <p:nvSpPr>
          <p:cNvPr id="470" name="Google Shape;470;p22"/>
          <p:cNvSpPr txBox="1"/>
          <p:nvPr/>
        </p:nvSpPr>
        <p:spPr>
          <a:xfrm>
            <a:off x="7163208" y="2667661"/>
            <a:ext cx="1789763" cy="534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endParaRPr sz="1013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하나의 리뷰는 하나의 회원을 가지고 있다.</a:t>
            </a:r>
            <a:endParaRPr sz="1238"/>
          </a:p>
        </p:txBody>
      </p:sp>
      <p:sp>
        <p:nvSpPr>
          <p:cNvPr id="471" name="Google Shape;471;p22"/>
          <p:cNvSpPr txBox="1"/>
          <p:nvPr/>
        </p:nvSpPr>
        <p:spPr>
          <a:xfrm>
            <a:off x="9128504" y="2818665"/>
            <a:ext cx="578813" cy="395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리뷰-회원</a:t>
            </a:r>
            <a:endParaRPr sz="2025"/>
          </a:p>
        </p:txBody>
      </p:sp>
      <p:sp>
        <p:nvSpPr>
          <p:cNvPr id="472" name="Google Shape;472;p22"/>
          <p:cNvSpPr txBox="1"/>
          <p:nvPr/>
        </p:nvSpPr>
        <p:spPr>
          <a:xfrm>
            <a:off x="9664379" y="2335637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</a:t>
            </a:r>
            <a:endParaRPr sz="1238"/>
          </a:p>
        </p:txBody>
      </p:sp>
      <p:sp>
        <p:nvSpPr>
          <p:cNvPr id="473" name="Google Shape;473;p22"/>
          <p:cNvSpPr txBox="1"/>
          <p:nvPr/>
        </p:nvSpPr>
        <p:spPr>
          <a:xfrm>
            <a:off x="11026922" y="1890136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평균</a:t>
            </a:r>
            <a:endParaRPr sz="1238"/>
          </a:p>
        </p:txBody>
      </p:sp>
      <p:sp>
        <p:nvSpPr>
          <p:cNvPr id="474" name="Google Shape;474;p22"/>
          <p:cNvSpPr txBox="1"/>
          <p:nvPr/>
        </p:nvSpPr>
        <p:spPr>
          <a:xfrm>
            <a:off x="10200254" y="2335637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50</a:t>
            </a:r>
            <a:endParaRPr sz="1238"/>
          </a:p>
        </p:txBody>
      </p:sp>
      <p:sp>
        <p:nvSpPr>
          <p:cNvPr id="475" name="Google Shape;475;p22"/>
          <p:cNvSpPr txBox="1"/>
          <p:nvPr/>
        </p:nvSpPr>
        <p:spPr>
          <a:xfrm>
            <a:off x="10200254" y="2942307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476" name="Google Shape;476;p22"/>
          <p:cNvSpPr txBox="1"/>
          <p:nvPr/>
        </p:nvSpPr>
        <p:spPr>
          <a:xfrm>
            <a:off x="10661106" y="2934063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477" name="Google Shape;477;p22"/>
          <p:cNvSpPr txBox="1"/>
          <p:nvPr/>
        </p:nvSpPr>
        <p:spPr>
          <a:xfrm>
            <a:off x="6459847" y="1059650"/>
            <a:ext cx="1093163" cy="27439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chemeClr val="lt1"/>
              </a:buClr>
              <a:buSzPts val="1100"/>
            </a:pPr>
            <a:r>
              <a:rPr lang="en" sz="1238" b="1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3.회원-리뷰</a:t>
            </a:r>
            <a:endParaRPr sz="1238"/>
          </a:p>
        </p:txBody>
      </p:sp>
      <p:sp>
        <p:nvSpPr>
          <p:cNvPr id="478" name="Google Shape;478;p22"/>
          <p:cNvSpPr txBox="1"/>
          <p:nvPr/>
        </p:nvSpPr>
        <p:spPr>
          <a:xfrm>
            <a:off x="11069789" y="2345139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20</a:t>
            </a:r>
            <a:endParaRPr sz="1238"/>
          </a:p>
        </p:txBody>
      </p:sp>
      <p:sp>
        <p:nvSpPr>
          <p:cNvPr id="479" name="Google Shape;479;p22"/>
          <p:cNvSpPr txBox="1"/>
          <p:nvPr/>
        </p:nvSpPr>
        <p:spPr>
          <a:xfrm>
            <a:off x="11112644" y="2938619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481" name="Google Shape;481;p22"/>
          <p:cNvSpPr txBox="1"/>
          <p:nvPr/>
        </p:nvSpPr>
        <p:spPr>
          <a:xfrm>
            <a:off x="10916476" y="4811789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평균</a:t>
            </a:r>
            <a:endParaRPr sz="1238"/>
          </a:p>
        </p:txBody>
      </p:sp>
      <p:sp>
        <p:nvSpPr>
          <p:cNvPr id="482" name="Google Shape;482;p22"/>
          <p:cNvSpPr txBox="1"/>
          <p:nvPr/>
        </p:nvSpPr>
        <p:spPr>
          <a:xfrm>
            <a:off x="10916480" y="5184555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   1</a:t>
            </a:r>
            <a:endParaRPr sz="1238"/>
          </a:p>
        </p:txBody>
      </p:sp>
      <p:sp>
        <p:nvSpPr>
          <p:cNvPr id="483" name="Google Shape;483;p22"/>
          <p:cNvSpPr txBox="1"/>
          <p:nvPr/>
        </p:nvSpPr>
        <p:spPr>
          <a:xfrm>
            <a:off x="11016907" y="5771257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20</a:t>
            </a:r>
            <a:endParaRPr sz="1238"/>
          </a:p>
        </p:txBody>
      </p:sp>
      <p:sp>
        <p:nvSpPr>
          <p:cNvPr id="484" name="Google Shape;484;p22"/>
          <p:cNvSpPr txBox="1"/>
          <p:nvPr/>
        </p:nvSpPr>
        <p:spPr>
          <a:xfrm>
            <a:off x="9700534" y="2936978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</a:t>
            </a:r>
            <a:endParaRPr sz="1238"/>
          </a:p>
        </p:txBody>
      </p:sp>
      <p:sp>
        <p:nvSpPr>
          <p:cNvPr id="485" name="Google Shape;485;p22"/>
          <p:cNvSpPr txBox="1"/>
          <p:nvPr/>
        </p:nvSpPr>
        <p:spPr>
          <a:xfrm>
            <a:off x="10661105" y="2328686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486" name="Google Shape;486;p22"/>
          <p:cNvSpPr txBox="1"/>
          <p:nvPr/>
        </p:nvSpPr>
        <p:spPr>
          <a:xfrm>
            <a:off x="10661105" y="5184555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2" name="Google Shape;493;p23">
            <a:extLst>
              <a:ext uri="{FF2B5EF4-FFF2-40B4-BE49-F238E27FC236}">
                <a16:creationId xmlns:a16="http://schemas.microsoft.com/office/drawing/2014/main" id="{F67819DB-467A-03B7-40BF-9AD006DD2F79}"/>
              </a:ext>
            </a:extLst>
          </p:cNvPr>
          <p:cNvSpPr txBox="1"/>
          <p:nvPr/>
        </p:nvSpPr>
        <p:spPr>
          <a:xfrm>
            <a:off x="6489038" y="1713875"/>
            <a:ext cx="761715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관계명</a:t>
            </a:r>
            <a:endParaRPr sz="1238" dirty="0"/>
          </a:p>
        </p:txBody>
      </p:sp>
      <p:sp>
        <p:nvSpPr>
          <p:cNvPr id="3" name="Google Shape;493;p23">
            <a:extLst>
              <a:ext uri="{FF2B5EF4-FFF2-40B4-BE49-F238E27FC236}">
                <a16:creationId xmlns:a16="http://schemas.microsoft.com/office/drawing/2014/main" id="{F9EC743B-3568-5C30-33F8-CC780403B98D}"/>
              </a:ext>
            </a:extLst>
          </p:cNvPr>
          <p:cNvSpPr txBox="1"/>
          <p:nvPr/>
        </p:nvSpPr>
        <p:spPr>
          <a:xfrm>
            <a:off x="6466011" y="4519830"/>
            <a:ext cx="761715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관계명</a:t>
            </a:r>
            <a:endParaRPr sz="1238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3"/>
          <p:cNvSpPr txBox="1"/>
          <p:nvPr/>
        </p:nvSpPr>
        <p:spPr>
          <a:xfrm>
            <a:off x="6442803" y="1837396"/>
            <a:ext cx="5401620" cy="257018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cxnSp>
        <p:nvCxnSpPr>
          <p:cNvPr id="494" name="Google Shape;494;p23"/>
          <p:cNvCxnSpPr/>
          <p:nvPr/>
        </p:nvCxnSpPr>
        <p:spPr>
          <a:xfrm>
            <a:off x="6442803" y="2260172"/>
            <a:ext cx="5401620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95" name="Google Shape;495;p23"/>
          <p:cNvCxnSpPr/>
          <p:nvPr/>
        </p:nvCxnSpPr>
        <p:spPr>
          <a:xfrm>
            <a:off x="10100150" y="1979917"/>
            <a:ext cx="1350405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496" name="Google Shape;496;p23"/>
          <p:cNvSpPr txBox="1"/>
          <p:nvPr/>
        </p:nvSpPr>
        <p:spPr>
          <a:xfrm>
            <a:off x="7582876" y="1821656"/>
            <a:ext cx="1220366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계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정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의</a:t>
            </a:r>
            <a:endParaRPr sz="1238" dirty="0"/>
          </a:p>
        </p:txBody>
      </p:sp>
      <p:sp>
        <p:nvSpPr>
          <p:cNvPr id="497" name="Google Shape;497;p23"/>
          <p:cNvSpPr txBox="1"/>
          <p:nvPr/>
        </p:nvSpPr>
        <p:spPr>
          <a:xfrm>
            <a:off x="8850221" y="1732634"/>
            <a:ext cx="964575" cy="437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lnSpc>
                <a:spcPct val="8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관련</a:t>
            </a:r>
            <a:endParaRPr sz="1238"/>
          </a:p>
          <a:p>
            <a:pPr marL="414338" indent="-414338" algn="ctr">
              <a:lnSpc>
                <a:spcPct val="8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엔터티</a:t>
            </a:r>
            <a:endParaRPr sz="1238"/>
          </a:p>
        </p:txBody>
      </p:sp>
      <p:sp>
        <p:nvSpPr>
          <p:cNvPr id="498" name="Google Shape;498;p23"/>
          <p:cNvSpPr txBox="1"/>
          <p:nvPr/>
        </p:nvSpPr>
        <p:spPr>
          <a:xfrm>
            <a:off x="9593748" y="1818359"/>
            <a:ext cx="643050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선택성</a:t>
            </a:r>
            <a:endParaRPr sz="1238"/>
          </a:p>
        </p:txBody>
      </p:sp>
      <p:sp>
        <p:nvSpPr>
          <p:cNvPr id="499" name="Google Shape;499;p23"/>
          <p:cNvSpPr txBox="1"/>
          <p:nvPr/>
        </p:nvSpPr>
        <p:spPr>
          <a:xfrm>
            <a:off x="10118906" y="1986512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최대</a:t>
            </a:r>
            <a:endParaRPr sz="1125"/>
          </a:p>
        </p:txBody>
      </p:sp>
      <p:sp>
        <p:nvSpPr>
          <p:cNvPr id="500" name="Google Shape;500;p23"/>
          <p:cNvSpPr txBox="1"/>
          <p:nvPr/>
        </p:nvSpPr>
        <p:spPr>
          <a:xfrm>
            <a:off x="11009797" y="1984864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평균</a:t>
            </a:r>
            <a:endParaRPr sz="1125"/>
          </a:p>
        </p:txBody>
      </p:sp>
      <p:sp>
        <p:nvSpPr>
          <p:cNvPr id="501" name="Google Shape;501;p23"/>
          <p:cNvSpPr txBox="1"/>
          <p:nvPr/>
        </p:nvSpPr>
        <p:spPr>
          <a:xfrm>
            <a:off x="10356030" y="1663395"/>
            <a:ext cx="835988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카디날리티</a:t>
            </a:r>
            <a:endParaRPr sz="1125"/>
          </a:p>
        </p:txBody>
      </p:sp>
      <p:sp>
        <p:nvSpPr>
          <p:cNvPr id="502" name="Google Shape;502;p23"/>
          <p:cNvSpPr txBox="1"/>
          <p:nvPr/>
        </p:nvSpPr>
        <p:spPr>
          <a:xfrm>
            <a:off x="11441177" y="1821657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비고</a:t>
            </a:r>
            <a:endParaRPr sz="1125"/>
          </a:p>
        </p:txBody>
      </p:sp>
      <p:cxnSp>
        <p:nvCxnSpPr>
          <p:cNvPr id="503" name="Google Shape;503;p23"/>
          <p:cNvCxnSpPr/>
          <p:nvPr/>
        </p:nvCxnSpPr>
        <p:spPr>
          <a:xfrm>
            <a:off x="6442803" y="2850356"/>
            <a:ext cx="5401620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504" name="Google Shape;504;p23"/>
          <p:cNvCxnSpPr/>
          <p:nvPr/>
        </p:nvCxnSpPr>
        <p:spPr>
          <a:xfrm>
            <a:off x="6442803" y="1663395"/>
            <a:ext cx="5401620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grpSp>
        <p:nvGrpSpPr>
          <p:cNvPr id="505" name="Google Shape;505;p23"/>
          <p:cNvGrpSpPr/>
          <p:nvPr/>
        </p:nvGrpSpPr>
        <p:grpSpPr>
          <a:xfrm>
            <a:off x="10550285" y="1966729"/>
            <a:ext cx="450135" cy="1516673"/>
            <a:chOff x="3210" y="1096"/>
            <a:chExt cx="336" cy="1928"/>
          </a:xfrm>
        </p:grpSpPr>
        <p:cxnSp>
          <p:nvCxnSpPr>
            <p:cNvPr id="506" name="Google Shape;506;p23"/>
            <p:cNvCxnSpPr/>
            <p:nvPr/>
          </p:nvCxnSpPr>
          <p:spPr>
            <a:xfrm>
              <a:off x="3546" y="1096"/>
              <a:ext cx="0" cy="1928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07" name="Google Shape;507;p23"/>
            <p:cNvCxnSpPr/>
            <p:nvPr/>
          </p:nvCxnSpPr>
          <p:spPr>
            <a:xfrm>
              <a:off x="3210" y="1096"/>
              <a:ext cx="0" cy="1928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grpSp>
        <p:nvGrpSpPr>
          <p:cNvPr id="508" name="Google Shape;508;p23"/>
          <p:cNvGrpSpPr/>
          <p:nvPr/>
        </p:nvGrpSpPr>
        <p:grpSpPr>
          <a:xfrm>
            <a:off x="6442803" y="1661747"/>
            <a:ext cx="5392242" cy="1821656"/>
            <a:chOff x="144" y="911"/>
            <a:chExt cx="4025" cy="2113"/>
          </a:xfrm>
        </p:grpSpPr>
        <p:cxnSp>
          <p:nvCxnSpPr>
            <p:cNvPr id="509" name="Google Shape;509;p23"/>
            <p:cNvCxnSpPr/>
            <p:nvPr/>
          </p:nvCxnSpPr>
          <p:spPr>
            <a:xfrm>
              <a:off x="645" y="911"/>
              <a:ext cx="0" cy="2111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0" name="Google Shape;510;p23"/>
            <p:cNvCxnSpPr/>
            <p:nvPr/>
          </p:nvCxnSpPr>
          <p:spPr>
            <a:xfrm>
              <a:off x="2064" y="913"/>
              <a:ext cx="0" cy="2111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1" name="Google Shape;511;p23"/>
            <p:cNvCxnSpPr/>
            <p:nvPr/>
          </p:nvCxnSpPr>
          <p:spPr>
            <a:xfrm>
              <a:off x="2503" y="913"/>
              <a:ext cx="0" cy="2111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2" name="Google Shape;512;p23"/>
            <p:cNvCxnSpPr/>
            <p:nvPr/>
          </p:nvCxnSpPr>
          <p:spPr>
            <a:xfrm>
              <a:off x="3882" y="913"/>
              <a:ext cx="0" cy="2111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3" name="Google Shape;513;p23"/>
            <p:cNvCxnSpPr/>
            <p:nvPr/>
          </p:nvCxnSpPr>
          <p:spPr>
            <a:xfrm>
              <a:off x="2874" y="913"/>
              <a:ext cx="0" cy="2111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4" name="Google Shape;514;p23"/>
            <p:cNvCxnSpPr/>
            <p:nvPr/>
          </p:nvCxnSpPr>
          <p:spPr>
            <a:xfrm>
              <a:off x="144" y="913"/>
              <a:ext cx="0" cy="2111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5" name="Google Shape;515;p23"/>
            <p:cNvCxnSpPr/>
            <p:nvPr/>
          </p:nvCxnSpPr>
          <p:spPr>
            <a:xfrm>
              <a:off x="4169" y="913"/>
              <a:ext cx="0" cy="2111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cxnSp>
        <p:nvCxnSpPr>
          <p:cNvPr id="516" name="Google Shape;516;p23"/>
          <p:cNvCxnSpPr/>
          <p:nvPr/>
        </p:nvCxnSpPr>
        <p:spPr>
          <a:xfrm>
            <a:off x="6442803" y="3483402"/>
            <a:ext cx="5401620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517" name="Google Shape;517;p23"/>
          <p:cNvSpPr txBox="1"/>
          <p:nvPr/>
        </p:nvSpPr>
        <p:spPr>
          <a:xfrm>
            <a:off x="9079308" y="2349194"/>
            <a:ext cx="578813" cy="374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900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컨텐츠정보-시리즈</a:t>
            </a:r>
            <a:endParaRPr sz="112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518" name="Google Shape;518;p23"/>
          <p:cNvSpPr txBox="1"/>
          <p:nvPr/>
        </p:nvSpPr>
        <p:spPr>
          <a:xfrm>
            <a:off x="6442803" y="2420084"/>
            <a:ext cx="696600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해당한다</a:t>
            </a:r>
            <a:endParaRPr sz="1125"/>
          </a:p>
        </p:txBody>
      </p:sp>
      <p:sp>
        <p:nvSpPr>
          <p:cNvPr id="519" name="Google Shape;519;p23"/>
          <p:cNvSpPr txBox="1"/>
          <p:nvPr/>
        </p:nvSpPr>
        <p:spPr>
          <a:xfrm>
            <a:off x="6442803" y="3026753"/>
            <a:ext cx="696600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해당된다</a:t>
            </a:r>
            <a:endParaRPr sz="1125"/>
          </a:p>
        </p:txBody>
      </p:sp>
      <p:sp>
        <p:nvSpPr>
          <p:cNvPr id="520" name="Google Shape;520;p23"/>
          <p:cNvSpPr txBox="1"/>
          <p:nvPr/>
        </p:nvSpPr>
        <p:spPr>
          <a:xfrm>
            <a:off x="7160876" y="2365680"/>
            <a:ext cx="1789763" cy="488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각각의 컨텐츠 정보는 하나 이상의 시리즈들을  가지고 있다. </a:t>
            </a:r>
            <a:endParaRPr sz="1125"/>
          </a:p>
        </p:txBody>
      </p:sp>
      <p:sp>
        <p:nvSpPr>
          <p:cNvPr id="521" name="Google Shape;521;p23"/>
          <p:cNvSpPr txBox="1"/>
          <p:nvPr/>
        </p:nvSpPr>
        <p:spPr>
          <a:xfrm>
            <a:off x="7150158" y="2945973"/>
            <a:ext cx="1789763" cy="488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각각의 시리즈는 하나의 컨텐츠 정보를 가지고 있다. </a:t>
            </a:r>
            <a:endParaRPr sz="1125"/>
          </a:p>
        </p:txBody>
      </p:sp>
      <p:sp>
        <p:nvSpPr>
          <p:cNvPr id="522" name="Google Shape;522;p23"/>
          <p:cNvSpPr txBox="1"/>
          <p:nvPr/>
        </p:nvSpPr>
        <p:spPr>
          <a:xfrm>
            <a:off x="9079308" y="2945973"/>
            <a:ext cx="578813" cy="41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시리즈-컨텐츠정보</a:t>
            </a:r>
            <a:endParaRPr sz="67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523" name="Google Shape;523;p23"/>
          <p:cNvSpPr txBox="1"/>
          <p:nvPr/>
        </p:nvSpPr>
        <p:spPr>
          <a:xfrm>
            <a:off x="9647335" y="2462946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</a:t>
            </a:r>
            <a:endParaRPr sz="1238"/>
          </a:p>
        </p:txBody>
      </p:sp>
      <p:sp>
        <p:nvSpPr>
          <p:cNvPr id="524" name="Google Shape;524;p23"/>
          <p:cNvSpPr txBox="1"/>
          <p:nvPr/>
        </p:nvSpPr>
        <p:spPr>
          <a:xfrm>
            <a:off x="9647335" y="3069614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필수</a:t>
            </a:r>
            <a:endParaRPr sz="1238"/>
          </a:p>
        </p:txBody>
      </p:sp>
      <p:sp>
        <p:nvSpPr>
          <p:cNvPr id="525" name="Google Shape;525;p23"/>
          <p:cNvSpPr txBox="1"/>
          <p:nvPr/>
        </p:nvSpPr>
        <p:spPr>
          <a:xfrm>
            <a:off x="10183211" y="2462946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50</a:t>
            </a:r>
            <a:endParaRPr sz="1238"/>
          </a:p>
        </p:txBody>
      </p:sp>
      <p:sp>
        <p:nvSpPr>
          <p:cNvPr id="526" name="Google Shape;526;p23"/>
          <p:cNvSpPr txBox="1"/>
          <p:nvPr/>
        </p:nvSpPr>
        <p:spPr>
          <a:xfrm>
            <a:off x="10665498" y="2467890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527" name="Google Shape;527;p23"/>
          <p:cNvSpPr txBox="1"/>
          <p:nvPr/>
        </p:nvSpPr>
        <p:spPr>
          <a:xfrm>
            <a:off x="11115633" y="2467890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20</a:t>
            </a:r>
            <a:endParaRPr sz="1238"/>
          </a:p>
        </p:txBody>
      </p:sp>
      <p:sp>
        <p:nvSpPr>
          <p:cNvPr id="528" name="Google Shape;528;p23"/>
          <p:cNvSpPr txBox="1"/>
          <p:nvPr/>
        </p:nvSpPr>
        <p:spPr>
          <a:xfrm>
            <a:off x="10183211" y="3069614"/>
            <a:ext cx="578745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529" name="Google Shape;529;p23"/>
          <p:cNvSpPr txBox="1"/>
          <p:nvPr/>
        </p:nvSpPr>
        <p:spPr>
          <a:xfrm>
            <a:off x="10644063" y="3061371"/>
            <a:ext cx="578745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530" name="Google Shape;530;p23"/>
          <p:cNvSpPr txBox="1"/>
          <p:nvPr/>
        </p:nvSpPr>
        <p:spPr>
          <a:xfrm>
            <a:off x="11137068" y="3061371"/>
            <a:ext cx="578745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531" name="Google Shape;531;p23"/>
          <p:cNvSpPr txBox="1"/>
          <p:nvPr/>
        </p:nvSpPr>
        <p:spPr>
          <a:xfrm rot="10800000" flipH="1">
            <a:off x="6249888" y="9746274"/>
            <a:ext cx="5787450" cy="227501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532" name="Google Shape;532;p23"/>
          <p:cNvSpPr txBox="1"/>
          <p:nvPr/>
        </p:nvSpPr>
        <p:spPr>
          <a:xfrm rot="10800000" flipH="1">
            <a:off x="6249888" y="300038"/>
            <a:ext cx="5787450" cy="227501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533" name="Google Shape;533;p23"/>
          <p:cNvSpPr txBox="1"/>
          <p:nvPr/>
        </p:nvSpPr>
        <p:spPr>
          <a:xfrm>
            <a:off x="10898604" y="9686926"/>
            <a:ext cx="1074429" cy="2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chemeClr val="lt1"/>
              </a:buClr>
              <a:buSzPts val="1100"/>
            </a:pPr>
            <a:r>
              <a:rPr lang="en" sz="1238" b="1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rPr>
              <a:t>관계정의서</a:t>
            </a:r>
            <a:endParaRPr sz="1238"/>
          </a:p>
        </p:txBody>
      </p:sp>
      <p:sp>
        <p:nvSpPr>
          <p:cNvPr id="534" name="Google Shape;534;p23"/>
          <p:cNvSpPr txBox="1"/>
          <p:nvPr/>
        </p:nvSpPr>
        <p:spPr>
          <a:xfrm>
            <a:off x="6438080" y="4695113"/>
            <a:ext cx="5401688" cy="603266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535" name="Google Shape;535;p23"/>
          <p:cNvSpPr txBox="1"/>
          <p:nvPr/>
        </p:nvSpPr>
        <p:spPr>
          <a:xfrm>
            <a:off x="6481577" y="4863174"/>
            <a:ext cx="681990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관계명</a:t>
            </a:r>
            <a:endParaRPr sz="1238" dirty="0"/>
          </a:p>
        </p:txBody>
      </p:sp>
      <p:cxnSp>
        <p:nvCxnSpPr>
          <p:cNvPr id="536" name="Google Shape;536;p23"/>
          <p:cNvCxnSpPr/>
          <p:nvPr/>
        </p:nvCxnSpPr>
        <p:spPr>
          <a:xfrm>
            <a:off x="6438080" y="5291800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537" name="Google Shape;537;p23"/>
          <p:cNvCxnSpPr/>
          <p:nvPr/>
        </p:nvCxnSpPr>
        <p:spPr>
          <a:xfrm>
            <a:off x="10095427" y="5011544"/>
            <a:ext cx="135033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538" name="Google Shape;538;p23"/>
          <p:cNvSpPr txBox="1"/>
          <p:nvPr/>
        </p:nvSpPr>
        <p:spPr>
          <a:xfrm>
            <a:off x="7578155" y="4853282"/>
            <a:ext cx="1074450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계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정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의</a:t>
            </a:r>
            <a:endParaRPr sz="1238" dirty="0"/>
          </a:p>
        </p:txBody>
      </p:sp>
      <p:sp>
        <p:nvSpPr>
          <p:cNvPr id="539" name="Google Shape;539;p23"/>
          <p:cNvSpPr txBox="1"/>
          <p:nvPr/>
        </p:nvSpPr>
        <p:spPr>
          <a:xfrm>
            <a:off x="8845499" y="4764262"/>
            <a:ext cx="964575" cy="437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lnSpc>
                <a:spcPct val="8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관련</a:t>
            </a:r>
            <a:endParaRPr sz="1238"/>
          </a:p>
          <a:p>
            <a:pPr marL="414338" indent="-414338" algn="ctr">
              <a:lnSpc>
                <a:spcPct val="8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엔터티</a:t>
            </a:r>
            <a:endParaRPr sz="1238"/>
          </a:p>
        </p:txBody>
      </p:sp>
      <p:sp>
        <p:nvSpPr>
          <p:cNvPr id="540" name="Google Shape;540;p23"/>
          <p:cNvSpPr txBox="1"/>
          <p:nvPr/>
        </p:nvSpPr>
        <p:spPr>
          <a:xfrm>
            <a:off x="9589025" y="4849986"/>
            <a:ext cx="642938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선택성</a:t>
            </a:r>
            <a:endParaRPr sz="1238"/>
          </a:p>
        </p:txBody>
      </p:sp>
      <p:sp>
        <p:nvSpPr>
          <p:cNvPr id="541" name="Google Shape;541;p23"/>
          <p:cNvSpPr txBox="1"/>
          <p:nvPr/>
        </p:nvSpPr>
        <p:spPr>
          <a:xfrm>
            <a:off x="10114183" y="5018140"/>
            <a:ext cx="450225" cy="222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900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최대</a:t>
            </a:r>
            <a:endParaRPr sz="1013"/>
          </a:p>
        </p:txBody>
      </p:sp>
      <p:sp>
        <p:nvSpPr>
          <p:cNvPr id="542" name="Google Shape;542;p23"/>
          <p:cNvSpPr txBox="1"/>
          <p:nvPr/>
        </p:nvSpPr>
        <p:spPr>
          <a:xfrm>
            <a:off x="10544182" y="4879647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rgbClr val="0099FF"/>
              </a:buClr>
              <a:buSzPts val="1000"/>
            </a:pPr>
            <a:endParaRPr sz="1013"/>
          </a:p>
        </p:txBody>
      </p:sp>
      <p:sp>
        <p:nvSpPr>
          <p:cNvPr id="543" name="Google Shape;543;p23"/>
          <p:cNvSpPr txBox="1"/>
          <p:nvPr/>
        </p:nvSpPr>
        <p:spPr>
          <a:xfrm>
            <a:off x="11005075" y="5016492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평균</a:t>
            </a:r>
            <a:endParaRPr sz="1125"/>
          </a:p>
        </p:txBody>
      </p:sp>
      <p:sp>
        <p:nvSpPr>
          <p:cNvPr id="544" name="Google Shape;544;p23"/>
          <p:cNvSpPr txBox="1"/>
          <p:nvPr/>
        </p:nvSpPr>
        <p:spPr>
          <a:xfrm>
            <a:off x="10351308" y="4695022"/>
            <a:ext cx="835988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카디날리티</a:t>
            </a:r>
            <a:endParaRPr sz="1125"/>
          </a:p>
        </p:txBody>
      </p:sp>
      <p:sp>
        <p:nvSpPr>
          <p:cNvPr id="545" name="Google Shape;545;p23"/>
          <p:cNvSpPr txBox="1"/>
          <p:nvPr/>
        </p:nvSpPr>
        <p:spPr>
          <a:xfrm>
            <a:off x="11437158" y="5303411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비고</a:t>
            </a:r>
            <a:endParaRPr sz="1125"/>
          </a:p>
        </p:txBody>
      </p:sp>
      <p:cxnSp>
        <p:nvCxnSpPr>
          <p:cNvPr id="546" name="Google Shape;546;p23"/>
          <p:cNvCxnSpPr/>
          <p:nvPr/>
        </p:nvCxnSpPr>
        <p:spPr>
          <a:xfrm>
            <a:off x="6438080" y="5881983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547" name="Google Shape;547;p23"/>
          <p:cNvCxnSpPr/>
          <p:nvPr/>
        </p:nvCxnSpPr>
        <p:spPr>
          <a:xfrm>
            <a:off x="6438080" y="4695021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grpSp>
        <p:nvGrpSpPr>
          <p:cNvPr id="548" name="Google Shape;548;p23"/>
          <p:cNvGrpSpPr/>
          <p:nvPr/>
        </p:nvGrpSpPr>
        <p:grpSpPr>
          <a:xfrm>
            <a:off x="10545562" y="4998356"/>
            <a:ext cx="450135" cy="1516673"/>
            <a:chOff x="3210" y="1096"/>
            <a:chExt cx="336" cy="1928"/>
          </a:xfrm>
        </p:grpSpPr>
        <p:cxnSp>
          <p:nvCxnSpPr>
            <p:cNvPr id="549" name="Google Shape;549;p23"/>
            <p:cNvCxnSpPr/>
            <p:nvPr/>
          </p:nvCxnSpPr>
          <p:spPr>
            <a:xfrm>
              <a:off x="3546" y="1096"/>
              <a:ext cx="0" cy="1928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50" name="Google Shape;550;p23"/>
            <p:cNvCxnSpPr/>
            <p:nvPr/>
          </p:nvCxnSpPr>
          <p:spPr>
            <a:xfrm>
              <a:off x="3210" y="1096"/>
              <a:ext cx="0" cy="1928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grpSp>
        <p:nvGrpSpPr>
          <p:cNvPr id="551" name="Google Shape;551;p23"/>
          <p:cNvGrpSpPr/>
          <p:nvPr/>
        </p:nvGrpSpPr>
        <p:grpSpPr>
          <a:xfrm>
            <a:off x="6438080" y="4693374"/>
            <a:ext cx="5392242" cy="1821656"/>
            <a:chOff x="144" y="911"/>
            <a:chExt cx="4025" cy="2113"/>
          </a:xfrm>
        </p:grpSpPr>
        <p:cxnSp>
          <p:nvCxnSpPr>
            <p:cNvPr id="552" name="Google Shape;552;p23"/>
            <p:cNvCxnSpPr/>
            <p:nvPr/>
          </p:nvCxnSpPr>
          <p:spPr>
            <a:xfrm>
              <a:off x="645" y="911"/>
              <a:ext cx="0" cy="2111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53" name="Google Shape;553;p23"/>
            <p:cNvCxnSpPr/>
            <p:nvPr/>
          </p:nvCxnSpPr>
          <p:spPr>
            <a:xfrm>
              <a:off x="2064" y="913"/>
              <a:ext cx="0" cy="2111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54" name="Google Shape;554;p23"/>
            <p:cNvCxnSpPr/>
            <p:nvPr/>
          </p:nvCxnSpPr>
          <p:spPr>
            <a:xfrm>
              <a:off x="2503" y="913"/>
              <a:ext cx="0" cy="2111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55" name="Google Shape;555;p23"/>
            <p:cNvCxnSpPr/>
            <p:nvPr/>
          </p:nvCxnSpPr>
          <p:spPr>
            <a:xfrm>
              <a:off x="3882" y="913"/>
              <a:ext cx="0" cy="2111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56" name="Google Shape;556;p23"/>
            <p:cNvCxnSpPr/>
            <p:nvPr/>
          </p:nvCxnSpPr>
          <p:spPr>
            <a:xfrm>
              <a:off x="2874" y="913"/>
              <a:ext cx="0" cy="2111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57" name="Google Shape;557;p23"/>
            <p:cNvCxnSpPr/>
            <p:nvPr/>
          </p:nvCxnSpPr>
          <p:spPr>
            <a:xfrm>
              <a:off x="144" y="913"/>
              <a:ext cx="0" cy="2111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58" name="Google Shape;558;p23"/>
            <p:cNvCxnSpPr/>
            <p:nvPr/>
          </p:nvCxnSpPr>
          <p:spPr>
            <a:xfrm>
              <a:off x="4169" y="913"/>
              <a:ext cx="0" cy="2111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cxnSp>
        <p:nvCxnSpPr>
          <p:cNvPr id="559" name="Google Shape;559;p23"/>
          <p:cNvCxnSpPr/>
          <p:nvPr/>
        </p:nvCxnSpPr>
        <p:spPr>
          <a:xfrm>
            <a:off x="6438080" y="6515029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560" name="Google Shape;560;p23"/>
          <p:cNvSpPr txBox="1"/>
          <p:nvPr/>
        </p:nvSpPr>
        <p:spPr>
          <a:xfrm>
            <a:off x="9063867" y="5989140"/>
            <a:ext cx="578813" cy="217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endParaRPr sz="1238"/>
          </a:p>
        </p:txBody>
      </p:sp>
      <p:sp>
        <p:nvSpPr>
          <p:cNvPr id="561" name="Google Shape;561;p23"/>
          <p:cNvSpPr txBox="1"/>
          <p:nvPr/>
        </p:nvSpPr>
        <p:spPr>
          <a:xfrm>
            <a:off x="6470283" y="6087302"/>
            <a:ext cx="696600" cy="222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900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해당된다</a:t>
            </a:r>
            <a:endParaRPr sz="1013"/>
          </a:p>
        </p:txBody>
      </p:sp>
      <p:sp>
        <p:nvSpPr>
          <p:cNvPr id="562" name="Google Shape;562;p23"/>
          <p:cNvSpPr txBox="1"/>
          <p:nvPr/>
        </p:nvSpPr>
        <p:spPr>
          <a:xfrm>
            <a:off x="6470283" y="5471580"/>
            <a:ext cx="696600" cy="222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900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해당한다</a:t>
            </a:r>
            <a:endParaRPr sz="1013"/>
          </a:p>
        </p:txBody>
      </p:sp>
      <p:sp>
        <p:nvSpPr>
          <p:cNvPr id="563" name="Google Shape;563;p23"/>
          <p:cNvSpPr txBox="1"/>
          <p:nvPr/>
        </p:nvSpPr>
        <p:spPr>
          <a:xfrm>
            <a:off x="7156153" y="6002328"/>
            <a:ext cx="1986863" cy="577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각각의 시리즈 회차는 하나의 시리즈를 갖고 있다.</a:t>
            </a:r>
            <a:endParaRPr sz="1125">
              <a:solidFill>
                <a:schemeClr val="dk1"/>
              </a:solidFill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endParaRPr sz="112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564" name="Google Shape;564;p23"/>
          <p:cNvSpPr txBox="1"/>
          <p:nvPr/>
        </p:nvSpPr>
        <p:spPr>
          <a:xfrm>
            <a:off x="7145435" y="5356094"/>
            <a:ext cx="1789763" cy="69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각각의 시리즈는 하나 이상의 시리즈 회차들을  가지고 있다. </a:t>
            </a:r>
            <a:endParaRPr sz="1125">
              <a:solidFill>
                <a:schemeClr val="dk1"/>
              </a:solidFill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endParaRPr sz="1238"/>
          </a:p>
        </p:txBody>
      </p:sp>
      <p:sp>
        <p:nvSpPr>
          <p:cNvPr id="565" name="Google Shape;565;p23"/>
          <p:cNvSpPr txBox="1"/>
          <p:nvPr/>
        </p:nvSpPr>
        <p:spPr>
          <a:xfrm>
            <a:off x="9050471" y="5382471"/>
            <a:ext cx="799875" cy="217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endParaRPr sz="1238"/>
          </a:p>
        </p:txBody>
      </p:sp>
      <p:sp>
        <p:nvSpPr>
          <p:cNvPr id="566" name="Google Shape;566;p23"/>
          <p:cNvSpPr txBox="1"/>
          <p:nvPr/>
        </p:nvSpPr>
        <p:spPr>
          <a:xfrm>
            <a:off x="9642612" y="5494572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</a:t>
            </a:r>
            <a:endParaRPr sz="1238"/>
          </a:p>
        </p:txBody>
      </p:sp>
      <p:sp>
        <p:nvSpPr>
          <p:cNvPr id="567" name="Google Shape;567;p23"/>
          <p:cNvSpPr txBox="1"/>
          <p:nvPr/>
        </p:nvSpPr>
        <p:spPr>
          <a:xfrm>
            <a:off x="9642612" y="6101242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필수</a:t>
            </a:r>
            <a:endParaRPr sz="1238"/>
          </a:p>
        </p:txBody>
      </p:sp>
      <p:sp>
        <p:nvSpPr>
          <p:cNvPr id="568" name="Google Shape;568;p23"/>
          <p:cNvSpPr txBox="1"/>
          <p:nvPr/>
        </p:nvSpPr>
        <p:spPr>
          <a:xfrm>
            <a:off x="10178488" y="5494572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30</a:t>
            </a:r>
            <a:endParaRPr sz="1238"/>
          </a:p>
        </p:txBody>
      </p:sp>
      <p:sp>
        <p:nvSpPr>
          <p:cNvPr id="569" name="Google Shape;569;p23"/>
          <p:cNvSpPr txBox="1"/>
          <p:nvPr/>
        </p:nvSpPr>
        <p:spPr>
          <a:xfrm>
            <a:off x="10660775" y="5499517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570" name="Google Shape;570;p23"/>
          <p:cNvSpPr txBox="1"/>
          <p:nvPr/>
        </p:nvSpPr>
        <p:spPr>
          <a:xfrm>
            <a:off x="11110910" y="5499517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8</a:t>
            </a:r>
            <a:endParaRPr sz="1238"/>
          </a:p>
        </p:txBody>
      </p:sp>
      <p:sp>
        <p:nvSpPr>
          <p:cNvPr id="571" name="Google Shape;571;p23"/>
          <p:cNvSpPr txBox="1"/>
          <p:nvPr/>
        </p:nvSpPr>
        <p:spPr>
          <a:xfrm>
            <a:off x="10210640" y="6101242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572" name="Google Shape;572;p23"/>
          <p:cNvSpPr txBox="1"/>
          <p:nvPr/>
        </p:nvSpPr>
        <p:spPr>
          <a:xfrm>
            <a:off x="10639340" y="6092999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573" name="Google Shape;573;p23"/>
          <p:cNvSpPr txBox="1"/>
          <p:nvPr/>
        </p:nvSpPr>
        <p:spPr>
          <a:xfrm>
            <a:off x="11104212" y="6092999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574" name="Google Shape;574;p23"/>
          <p:cNvSpPr txBox="1"/>
          <p:nvPr/>
        </p:nvSpPr>
        <p:spPr>
          <a:xfrm>
            <a:off x="6442802" y="1282134"/>
            <a:ext cx="1992138" cy="27439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chemeClr val="lt1"/>
              </a:buClr>
              <a:buSzPts val="1100"/>
            </a:pPr>
            <a:r>
              <a:rPr lang="en" sz="1238" b="1" dirty="0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5.컨첸츠정보 – </a:t>
            </a:r>
            <a:r>
              <a:rPr lang="en" sz="1238" b="1" dirty="0" err="1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시리즈</a:t>
            </a:r>
            <a:endParaRPr sz="1238" dirty="0"/>
          </a:p>
        </p:txBody>
      </p:sp>
      <p:sp>
        <p:nvSpPr>
          <p:cNvPr id="575" name="Google Shape;575;p23"/>
          <p:cNvSpPr txBox="1"/>
          <p:nvPr/>
        </p:nvSpPr>
        <p:spPr>
          <a:xfrm>
            <a:off x="6442099" y="4234630"/>
            <a:ext cx="1774027" cy="27439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chemeClr val="lt1"/>
              </a:buClr>
              <a:buSzPts val="1100"/>
            </a:pPr>
            <a:r>
              <a:rPr lang="en" sz="1238" b="1" dirty="0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6.시리즈-시리즈회차</a:t>
            </a:r>
            <a:endParaRPr sz="1238" dirty="0"/>
          </a:p>
        </p:txBody>
      </p:sp>
      <p:grpSp>
        <p:nvGrpSpPr>
          <p:cNvPr id="576" name="Google Shape;576;p23"/>
          <p:cNvGrpSpPr/>
          <p:nvPr/>
        </p:nvGrpSpPr>
        <p:grpSpPr>
          <a:xfrm>
            <a:off x="8087939" y="176398"/>
            <a:ext cx="2122065" cy="412140"/>
            <a:chOff x="671" y="759"/>
            <a:chExt cx="1225" cy="250"/>
          </a:xfrm>
        </p:grpSpPr>
        <p:sp>
          <p:nvSpPr>
            <p:cNvPr id="577" name="Google Shape;577;p23"/>
            <p:cNvSpPr txBox="1"/>
            <p:nvPr/>
          </p:nvSpPr>
          <p:spPr>
            <a:xfrm>
              <a:off x="745" y="853"/>
              <a:ext cx="1151" cy="156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endParaRPr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578" name="Google Shape;578;p23"/>
            <p:cNvSpPr txBox="1"/>
            <p:nvPr/>
          </p:nvSpPr>
          <p:spPr>
            <a:xfrm>
              <a:off x="671" y="759"/>
              <a:ext cx="1150" cy="208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pPr algn="ctr">
                <a:buClr>
                  <a:schemeClr val="lt1"/>
                </a:buClr>
                <a:buSzPts val="1500"/>
              </a:pPr>
              <a:r>
                <a:rPr lang="en" sz="1688" b="1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관계 정의서</a:t>
              </a:r>
              <a:endParaRPr sz="1238"/>
            </a:p>
          </p:txBody>
        </p:sp>
      </p:grpSp>
      <p:sp>
        <p:nvSpPr>
          <p:cNvPr id="581" name="Google Shape;581;p23"/>
          <p:cNvSpPr txBox="1"/>
          <p:nvPr/>
        </p:nvSpPr>
        <p:spPr>
          <a:xfrm>
            <a:off x="10544873" y="1990590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최소</a:t>
            </a:r>
            <a:endParaRPr sz="675"/>
          </a:p>
        </p:txBody>
      </p:sp>
      <p:sp>
        <p:nvSpPr>
          <p:cNvPr id="582" name="Google Shape;582;p23"/>
          <p:cNvSpPr txBox="1"/>
          <p:nvPr/>
        </p:nvSpPr>
        <p:spPr>
          <a:xfrm>
            <a:off x="10544186" y="5040471"/>
            <a:ext cx="450225" cy="222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900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최소</a:t>
            </a:r>
            <a:endParaRPr sz="1013"/>
          </a:p>
        </p:txBody>
      </p:sp>
      <p:sp>
        <p:nvSpPr>
          <p:cNvPr id="583" name="Google Shape;583;p23"/>
          <p:cNvSpPr txBox="1"/>
          <p:nvPr/>
        </p:nvSpPr>
        <p:spPr>
          <a:xfrm>
            <a:off x="8999489" y="5410474"/>
            <a:ext cx="578813" cy="495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900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시리즈-시리즈 회차</a:t>
            </a:r>
            <a:endParaRPr sz="563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endParaRPr sz="112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584" name="Google Shape;584;p23"/>
          <p:cNvSpPr txBox="1"/>
          <p:nvPr/>
        </p:nvSpPr>
        <p:spPr>
          <a:xfrm>
            <a:off x="8999489" y="6021434"/>
            <a:ext cx="578813" cy="495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900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시리즈 회차 - 시리즈</a:t>
            </a:r>
            <a:endParaRPr sz="563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endParaRPr sz="112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2" name="Google Shape;493;p23">
            <a:extLst>
              <a:ext uri="{FF2B5EF4-FFF2-40B4-BE49-F238E27FC236}">
                <a16:creationId xmlns:a16="http://schemas.microsoft.com/office/drawing/2014/main" id="{B66A0317-B1F2-1BAA-72AE-D36DC0F931B9}"/>
              </a:ext>
            </a:extLst>
          </p:cNvPr>
          <p:cNvSpPr txBox="1"/>
          <p:nvPr/>
        </p:nvSpPr>
        <p:spPr>
          <a:xfrm>
            <a:off x="6515973" y="1821656"/>
            <a:ext cx="761715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관계명</a:t>
            </a:r>
            <a:endParaRPr sz="1238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4"/>
          <p:cNvSpPr txBox="1"/>
          <p:nvPr/>
        </p:nvSpPr>
        <p:spPr>
          <a:xfrm rot="10800000" flipH="1">
            <a:off x="6249888" y="9746274"/>
            <a:ext cx="5787450" cy="227501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591" name="Google Shape;591;p24"/>
          <p:cNvSpPr txBox="1"/>
          <p:nvPr/>
        </p:nvSpPr>
        <p:spPr>
          <a:xfrm rot="10800000" flipH="1">
            <a:off x="6249888" y="300038"/>
            <a:ext cx="5787450" cy="227501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592" name="Google Shape;592;p24"/>
          <p:cNvSpPr txBox="1"/>
          <p:nvPr/>
        </p:nvSpPr>
        <p:spPr>
          <a:xfrm>
            <a:off x="10898604" y="9686926"/>
            <a:ext cx="1074429" cy="2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chemeClr val="lt1"/>
              </a:buClr>
              <a:buSzPts val="1100"/>
            </a:pPr>
            <a:r>
              <a:rPr lang="en" sz="1238" b="1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rPr>
              <a:t>관계정의서</a:t>
            </a:r>
            <a:endParaRPr sz="1238"/>
          </a:p>
        </p:txBody>
      </p:sp>
      <p:grpSp>
        <p:nvGrpSpPr>
          <p:cNvPr id="593" name="Google Shape;593;p24"/>
          <p:cNvGrpSpPr/>
          <p:nvPr/>
        </p:nvGrpSpPr>
        <p:grpSpPr>
          <a:xfrm>
            <a:off x="8087939" y="176398"/>
            <a:ext cx="2122065" cy="412140"/>
            <a:chOff x="671" y="759"/>
            <a:chExt cx="1225" cy="250"/>
          </a:xfrm>
        </p:grpSpPr>
        <p:sp>
          <p:nvSpPr>
            <p:cNvPr id="594" name="Google Shape;594;p24"/>
            <p:cNvSpPr txBox="1"/>
            <p:nvPr/>
          </p:nvSpPr>
          <p:spPr>
            <a:xfrm>
              <a:off x="745" y="853"/>
              <a:ext cx="1151" cy="156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endParaRPr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595" name="Google Shape;595;p24"/>
            <p:cNvSpPr txBox="1"/>
            <p:nvPr/>
          </p:nvSpPr>
          <p:spPr>
            <a:xfrm>
              <a:off x="671" y="759"/>
              <a:ext cx="1150" cy="208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pPr algn="ctr">
                <a:buClr>
                  <a:schemeClr val="lt1"/>
                </a:buClr>
                <a:buSzPts val="1500"/>
              </a:pPr>
              <a:r>
                <a:rPr lang="en" sz="1688" b="1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관계 정의서</a:t>
              </a:r>
              <a:endParaRPr sz="1238"/>
            </a:p>
          </p:txBody>
        </p:sp>
      </p:grpSp>
      <p:sp>
        <p:nvSpPr>
          <p:cNvPr id="598" name="Google Shape;598;p24"/>
          <p:cNvSpPr txBox="1"/>
          <p:nvPr/>
        </p:nvSpPr>
        <p:spPr>
          <a:xfrm>
            <a:off x="6432912" y="1663486"/>
            <a:ext cx="5401688" cy="603266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599" name="Google Shape;599;p24"/>
          <p:cNvSpPr txBox="1"/>
          <p:nvPr/>
        </p:nvSpPr>
        <p:spPr>
          <a:xfrm>
            <a:off x="6525864" y="1821656"/>
            <a:ext cx="578813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관계</a:t>
            </a:r>
            <a:endParaRPr sz="1238"/>
          </a:p>
        </p:txBody>
      </p:sp>
      <p:cxnSp>
        <p:nvCxnSpPr>
          <p:cNvPr id="600" name="Google Shape;600;p24"/>
          <p:cNvCxnSpPr/>
          <p:nvPr/>
        </p:nvCxnSpPr>
        <p:spPr>
          <a:xfrm>
            <a:off x="6442803" y="2260172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601" name="Google Shape;601;p24"/>
          <p:cNvCxnSpPr/>
          <p:nvPr/>
        </p:nvCxnSpPr>
        <p:spPr>
          <a:xfrm>
            <a:off x="10100150" y="1979917"/>
            <a:ext cx="135033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603" name="Google Shape;603;p24"/>
          <p:cNvSpPr txBox="1"/>
          <p:nvPr/>
        </p:nvSpPr>
        <p:spPr>
          <a:xfrm>
            <a:off x="8850221" y="1732634"/>
            <a:ext cx="964575" cy="437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lnSpc>
                <a:spcPct val="8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관련</a:t>
            </a:r>
            <a:endParaRPr sz="1238"/>
          </a:p>
          <a:p>
            <a:pPr marL="414338" indent="-414338" algn="ctr">
              <a:lnSpc>
                <a:spcPct val="8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엔터티</a:t>
            </a:r>
            <a:endParaRPr sz="1238"/>
          </a:p>
        </p:txBody>
      </p:sp>
      <p:sp>
        <p:nvSpPr>
          <p:cNvPr id="604" name="Google Shape;604;p24"/>
          <p:cNvSpPr txBox="1"/>
          <p:nvPr/>
        </p:nvSpPr>
        <p:spPr>
          <a:xfrm>
            <a:off x="9593748" y="1818359"/>
            <a:ext cx="642938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선택성</a:t>
            </a:r>
            <a:endParaRPr sz="1238"/>
          </a:p>
        </p:txBody>
      </p:sp>
      <p:sp>
        <p:nvSpPr>
          <p:cNvPr id="605" name="Google Shape;605;p24"/>
          <p:cNvSpPr txBox="1"/>
          <p:nvPr/>
        </p:nvSpPr>
        <p:spPr>
          <a:xfrm>
            <a:off x="10118906" y="1986512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최대</a:t>
            </a:r>
            <a:endParaRPr sz="1125"/>
          </a:p>
        </p:txBody>
      </p:sp>
      <p:sp>
        <p:nvSpPr>
          <p:cNvPr id="606" name="Google Shape;606;p24"/>
          <p:cNvSpPr txBox="1"/>
          <p:nvPr/>
        </p:nvSpPr>
        <p:spPr>
          <a:xfrm>
            <a:off x="11009797" y="1984864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평균</a:t>
            </a:r>
            <a:endParaRPr sz="1125"/>
          </a:p>
        </p:txBody>
      </p:sp>
      <p:sp>
        <p:nvSpPr>
          <p:cNvPr id="607" name="Google Shape;607;p24"/>
          <p:cNvSpPr txBox="1"/>
          <p:nvPr/>
        </p:nvSpPr>
        <p:spPr>
          <a:xfrm>
            <a:off x="10356030" y="1663395"/>
            <a:ext cx="835988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카디날리티</a:t>
            </a:r>
            <a:endParaRPr sz="1125"/>
          </a:p>
        </p:txBody>
      </p:sp>
      <p:sp>
        <p:nvSpPr>
          <p:cNvPr id="608" name="Google Shape;608;p24"/>
          <p:cNvSpPr txBox="1"/>
          <p:nvPr/>
        </p:nvSpPr>
        <p:spPr>
          <a:xfrm>
            <a:off x="11441177" y="1821657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비고</a:t>
            </a:r>
            <a:endParaRPr sz="1125"/>
          </a:p>
        </p:txBody>
      </p:sp>
      <p:cxnSp>
        <p:nvCxnSpPr>
          <p:cNvPr id="609" name="Google Shape;609;p24"/>
          <p:cNvCxnSpPr/>
          <p:nvPr/>
        </p:nvCxnSpPr>
        <p:spPr>
          <a:xfrm>
            <a:off x="6442803" y="2850356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610" name="Google Shape;610;p24"/>
          <p:cNvCxnSpPr/>
          <p:nvPr/>
        </p:nvCxnSpPr>
        <p:spPr>
          <a:xfrm>
            <a:off x="6442803" y="1663395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grpSp>
        <p:nvGrpSpPr>
          <p:cNvPr id="611" name="Google Shape;611;p24"/>
          <p:cNvGrpSpPr/>
          <p:nvPr/>
        </p:nvGrpSpPr>
        <p:grpSpPr>
          <a:xfrm>
            <a:off x="10550285" y="1966729"/>
            <a:ext cx="450135" cy="1415981"/>
            <a:chOff x="3210" y="1096"/>
            <a:chExt cx="336" cy="1800"/>
          </a:xfrm>
        </p:grpSpPr>
        <p:cxnSp>
          <p:nvCxnSpPr>
            <p:cNvPr id="612" name="Google Shape;612;p24"/>
            <p:cNvCxnSpPr/>
            <p:nvPr/>
          </p:nvCxnSpPr>
          <p:spPr>
            <a:xfrm>
              <a:off x="3546" y="1096"/>
              <a:ext cx="0" cy="18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613" name="Google Shape;613;p24"/>
            <p:cNvCxnSpPr/>
            <p:nvPr/>
          </p:nvCxnSpPr>
          <p:spPr>
            <a:xfrm>
              <a:off x="3210" y="1096"/>
              <a:ext cx="0" cy="18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grpSp>
        <p:nvGrpSpPr>
          <p:cNvPr id="614" name="Google Shape;614;p24"/>
          <p:cNvGrpSpPr/>
          <p:nvPr/>
        </p:nvGrpSpPr>
        <p:grpSpPr>
          <a:xfrm>
            <a:off x="6442803" y="1661746"/>
            <a:ext cx="5392242" cy="1812173"/>
            <a:chOff x="144" y="911"/>
            <a:chExt cx="4025" cy="2102"/>
          </a:xfrm>
        </p:grpSpPr>
        <p:cxnSp>
          <p:nvCxnSpPr>
            <p:cNvPr id="615" name="Google Shape;615;p24"/>
            <p:cNvCxnSpPr/>
            <p:nvPr/>
          </p:nvCxnSpPr>
          <p:spPr>
            <a:xfrm>
              <a:off x="645" y="911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616" name="Google Shape;616;p24"/>
            <p:cNvCxnSpPr/>
            <p:nvPr/>
          </p:nvCxnSpPr>
          <p:spPr>
            <a:xfrm>
              <a:off x="206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617" name="Google Shape;617;p24"/>
            <p:cNvCxnSpPr/>
            <p:nvPr/>
          </p:nvCxnSpPr>
          <p:spPr>
            <a:xfrm>
              <a:off x="2503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618" name="Google Shape;618;p24"/>
            <p:cNvCxnSpPr/>
            <p:nvPr/>
          </p:nvCxnSpPr>
          <p:spPr>
            <a:xfrm>
              <a:off x="3882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619" name="Google Shape;619;p24"/>
            <p:cNvCxnSpPr/>
            <p:nvPr/>
          </p:nvCxnSpPr>
          <p:spPr>
            <a:xfrm>
              <a:off x="287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620" name="Google Shape;620;p24"/>
            <p:cNvCxnSpPr/>
            <p:nvPr/>
          </p:nvCxnSpPr>
          <p:spPr>
            <a:xfrm>
              <a:off x="14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621" name="Google Shape;621;p24"/>
            <p:cNvCxnSpPr/>
            <p:nvPr/>
          </p:nvCxnSpPr>
          <p:spPr>
            <a:xfrm>
              <a:off x="4169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cxnSp>
        <p:nvCxnSpPr>
          <p:cNvPr id="622" name="Google Shape;622;p24"/>
          <p:cNvCxnSpPr/>
          <p:nvPr/>
        </p:nvCxnSpPr>
        <p:spPr>
          <a:xfrm>
            <a:off x="6442803" y="3483402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623" name="Google Shape;623;p24"/>
          <p:cNvSpPr txBox="1"/>
          <p:nvPr/>
        </p:nvSpPr>
        <p:spPr>
          <a:xfrm>
            <a:off x="9079308" y="2349195"/>
            <a:ext cx="578813" cy="471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900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컨텐츠정보-컨텐츠 감독</a:t>
            </a:r>
            <a:endParaRPr sz="112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624" name="Google Shape;624;p24"/>
          <p:cNvSpPr txBox="1"/>
          <p:nvPr/>
        </p:nvSpPr>
        <p:spPr>
          <a:xfrm>
            <a:off x="6442803" y="2420084"/>
            <a:ext cx="696600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해당한다</a:t>
            </a:r>
            <a:endParaRPr sz="1125"/>
          </a:p>
        </p:txBody>
      </p:sp>
      <p:sp>
        <p:nvSpPr>
          <p:cNvPr id="625" name="Google Shape;625;p24"/>
          <p:cNvSpPr txBox="1"/>
          <p:nvPr/>
        </p:nvSpPr>
        <p:spPr>
          <a:xfrm>
            <a:off x="6442803" y="3026753"/>
            <a:ext cx="696600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해당된다</a:t>
            </a:r>
            <a:endParaRPr sz="1125"/>
          </a:p>
        </p:txBody>
      </p:sp>
      <p:sp>
        <p:nvSpPr>
          <p:cNvPr id="626" name="Google Shape;626;p24"/>
          <p:cNvSpPr txBox="1"/>
          <p:nvPr/>
        </p:nvSpPr>
        <p:spPr>
          <a:xfrm>
            <a:off x="7160876" y="2365680"/>
            <a:ext cx="1789763" cy="488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각각의 컨텐츠 정보는 하나 이상의 컨텐츠 감독들을  가지고 있다. </a:t>
            </a:r>
            <a:endParaRPr sz="1125"/>
          </a:p>
        </p:txBody>
      </p:sp>
      <p:sp>
        <p:nvSpPr>
          <p:cNvPr id="627" name="Google Shape;627;p24"/>
          <p:cNvSpPr txBox="1"/>
          <p:nvPr/>
        </p:nvSpPr>
        <p:spPr>
          <a:xfrm>
            <a:off x="7150158" y="2945973"/>
            <a:ext cx="1789763" cy="488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각각의 컨텐츠 감독은 하나의 컨텐츠 정보를 가지고 있다. </a:t>
            </a:r>
            <a:endParaRPr sz="1125"/>
          </a:p>
        </p:txBody>
      </p:sp>
      <p:sp>
        <p:nvSpPr>
          <p:cNvPr id="628" name="Google Shape;628;p24"/>
          <p:cNvSpPr txBox="1"/>
          <p:nvPr/>
        </p:nvSpPr>
        <p:spPr>
          <a:xfrm>
            <a:off x="9079308" y="2945973"/>
            <a:ext cx="578813" cy="520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컨텐츠 감독-컨텐츠 정보</a:t>
            </a:r>
            <a:endParaRPr sz="67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629" name="Google Shape;629;p24"/>
          <p:cNvSpPr txBox="1"/>
          <p:nvPr/>
        </p:nvSpPr>
        <p:spPr>
          <a:xfrm>
            <a:off x="9647335" y="2462946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</a:t>
            </a:r>
            <a:endParaRPr sz="1238"/>
          </a:p>
        </p:txBody>
      </p:sp>
      <p:sp>
        <p:nvSpPr>
          <p:cNvPr id="630" name="Google Shape;630;p24"/>
          <p:cNvSpPr txBox="1"/>
          <p:nvPr/>
        </p:nvSpPr>
        <p:spPr>
          <a:xfrm>
            <a:off x="9647335" y="3069614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필수</a:t>
            </a:r>
            <a:endParaRPr sz="1238"/>
          </a:p>
        </p:txBody>
      </p:sp>
      <p:sp>
        <p:nvSpPr>
          <p:cNvPr id="631" name="Google Shape;631;p24"/>
          <p:cNvSpPr txBox="1"/>
          <p:nvPr/>
        </p:nvSpPr>
        <p:spPr>
          <a:xfrm>
            <a:off x="10183211" y="2462946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50</a:t>
            </a:r>
            <a:endParaRPr sz="1238"/>
          </a:p>
        </p:txBody>
      </p:sp>
      <p:sp>
        <p:nvSpPr>
          <p:cNvPr id="632" name="Google Shape;632;p24"/>
          <p:cNvSpPr txBox="1"/>
          <p:nvPr/>
        </p:nvSpPr>
        <p:spPr>
          <a:xfrm>
            <a:off x="10665498" y="2467890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633" name="Google Shape;633;p24"/>
          <p:cNvSpPr txBox="1"/>
          <p:nvPr/>
        </p:nvSpPr>
        <p:spPr>
          <a:xfrm>
            <a:off x="11115633" y="2467890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20</a:t>
            </a:r>
            <a:endParaRPr sz="1238"/>
          </a:p>
        </p:txBody>
      </p:sp>
      <p:sp>
        <p:nvSpPr>
          <p:cNvPr id="634" name="Google Shape;634;p24"/>
          <p:cNvSpPr txBox="1"/>
          <p:nvPr/>
        </p:nvSpPr>
        <p:spPr>
          <a:xfrm>
            <a:off x="10183211" y="3069614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635" name="Google Shape;635;p24"/>
          <p:cNvSpPr txBox="1"/>
          <p:nvPr/>
        </p:nvSpPr>
        <p:spPr>
          <a:xfrm>
            <a:off x="10644062" y="3061371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636" name="Google Shape;636;p24"/>
          <p:cNvSpPr txBox="1"/>
          <p:nvPr/>
        </p:nvSpPr>
        <p:spPr>
          <a:xfrm>
            <a:off x="11137068" y="3061371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637" name="Google Shape;637;p24"/>
          <p:cNvSpPr txBox="1"/>
          <p:nvPr/>
        </p:nvSpPr>
        <p:spPr>
          <a:xfrm>
            <a:off x="6442802" y="1282134"/>
            <a:ext cx="2169105" cy="27439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chemeClr val="lt1"/>
              </a:buClr>
              <a:buSzPts val="1100"/>
            </a:pPr>
            <a:r>
              <a:rPr lang="en" sz="1238" b="1" dirty="0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7.컨첸츠정보 – </a:t>
            </a:r>
            <a:r>
              <a:rPr lang="en" sz="1238" b="1" dirty="0" err="1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컨텐츠</a:t>
            </a:r>
            <a:r>
              <a:rPr lang="en" sz="1238" b="1" dirty="0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 </a:t>
            </a:r>
            <a:r>
              <a:rPr lang="en" sz="1238" b="1" dirty="0" err="1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감독</a:t>
            </a:r>
            <a:endParaRPr sz="1238" dirty="0"/>
          </a:p>
        </p:txBody>
      </p:sp>
      <p:sp>
        <p:nvSpPr>
          <p:cNvPr id="638" name="Google Shape;638;p24"/>
          <p:cNvSpPr txBox="1"/>
          <p:nvPr/>
        </p:nvSpPr>
        <p:spPr>
          <a:xfrm>
            <a:off x="10544873" y="1990590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최소</a:t>
            </a:r>
            <a:endParaRPr sz="675"/>
          </a:p>
        </p:txBody>
      </p:sp>
      <p:sp>
        <p:nvSpPr>
          <p:cNvPr id="639" name="Google Shape;639;p24"/>
          <p:cNvSpPr txBox="1"/>
          <p:nvPr/>
        </p:nvSpPr>
        <p:spPr>
          <a:xfrm>
            <a:off x="6414622" y="4661386"/>
            <a:ext cx="5401688" cy="603266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endParaRPr sz="1125" b="1" dirty="0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  <a:p>
            <a:endParaRPr sz="1125" b="1" dirty="0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  <a:p>
            <a:endParaRPr sz="1125" b="1" dirty="0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640" name="Google Shape;640;p24"/>
          <p:cNvSpPr txBox="1"/>
          <p:nvPr/>
        </p:nvSpPr>
        <p:spPr>
          <a:xfrm>
            <a:off x="6497683" y="4819556"/>
            <a:ext cx="578813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관계</a:t>
            </a:r>
            <a:endParaRPr sz="1238"/>
          </a:p>
        </p:txBody>
      </p:sp>
      <p:cxnSp>
        <p:nvCxnSpPr>
          <p:cNvPr id="641" name="Google Shape;641;p24"/>
          <p:cNvCxnSpPr/>
          <p:nvPr/>
        </p:nvCxnSpPr>
        <p:spPr>
          <a:xfrm>
            <a:off x="6414622" y="5258072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642" name="Google Shape;642;p24"/>
          <p:cNvCxnSpPr/>
          <p:nvPr/>
        </p:nvCxnSpPr>
        <p:spPr>
          <a:xfrm>
            <a:off x="10071968" y="4977817"/>
            <a:ext cx="135033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644" name="Google Shape;644;p24"/>
          <p:cNvSpPr txBox="1"/>
          <p:nvPr/>
        </p:nvSpPr>
        <p:spPr>
          <a:xfrm>
            <a:off x="8822040" y="4730534"/>
            <a:ext cx="964575" cy="437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lnSpc>
                <a:spcPct val="8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관련</a:t>
            </a:r>
            <a:endParaRPr sz="1238"/>
          </a:p>
          <a:p>
            <a:pPr marL="414338" indent="-414338" algn="ctr">
              <a:lnSpc>
                <a:spcPct val="8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엔터티</a:t>
            </a:r>
            <a:endParaRPr sz="1238"/>
          </a:p>
        </p:txBody>
      </p:sp>
      <p:sp>
        <p:nvSpPr>
          <p:cNvPr id="645" name="Google Shape;645;p24"/>
          <p:cNvSpPr txBox="1"/>
          <p:nvPr/>
        </p:nvSpPr>
        <p:spPr>
          <a:xfrm>
            <a:off x="9565567" y="4816259"/>
            <a:ext cx="642938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선택성</a:t>
            </a:r>
            <a:endParaRPr sz="1238"/>
          </a:p>
        </p:txBody>
      </p:sp>
      <p:sp>
        <p:nvSpPr>
          <p:cNvPr id="646" name="Google Shape;646;p24"/>
          <p:cNvSpPr txBox="1"/>
          <p:nvPr/>
        </p:nvSpPr>
        <p:spPr>
          <a:xfrm>
            <a:off x="10090725" y="4984412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최대</a:t>
            </a:r>
            <a:endParaRPr sz="1125"/>
          </a:p>
        </p:txBody>
      </p:sp>
      <p:sp>
        <p:nvSpPr>
          <p:cNvPr id="647" name="Google Shape;647;p24"/>
          <p:cNvSpPr txBox="1"/>
          <p:nvPr/>
        </p:nvSpPr>
        <p:spPr>
          <a:xfrm>
            <a:off x="10981616" y="4982764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평균</a:t>
            </a:r>
            <a:endParaRPr sz="1125"/>
          </a:p>
        </p:txBody>
      </p:sp>
      <p:sp>
        <p:nvSpPr>
          <p:cNvPr id="648" name="Google Shape;648;p24"/>
          <p:cNvSpPr txBox="1"/>
          <p:nvPr/>
        </p:nvSpPr>
        <p:spPr>
          <a:xfrm>
            <a:off x="10327849" y="4661295"/>
            <a:ext cx="835988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카디날리티</a:t>
            </a:r>
            <a:endParaRPr sz="1125"/>
          </a:p>
        </p:txBody>
      </p:sp>
      <p:sp>
        <p:nvSpPr>
          <p:cNvPr id="649" name="Google Shape;649;p24"/>
          <p:cNvSpPr txBox="1"/>
          <p:nvPr/>
        </p:nvSpPr>
        <p:spPr>
          <a:xfrm>
            <a:off x="11412996" y="4819557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비고</a:t>
            </a:r>
            <a:endParaRPr sz="1125"/>
          </a:p>
        </p:txBody>
      </p:sp>
      <p:cxnSp>
        <p:nvCxnSpPr>
          <p:cNvPr id="650" name="Google Shape;650;p24"/>
          <p:cNvCxnSpPr/>
          <p:nvPr/>
        </p:nvCxnSpPr>
        <p:spPr>
          <a:xfrm>
            <a:off x="6414622" y="5848256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651" name="Google Shape;651;p24"/>
          <p:cNvCxnSpPr/>
          <p:nvPr/>
        </p:nvCxnSpPr>
        <p:spPr>
          <a:xfrm>
            <a:off x="6414622" y="4661295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grpSp>
        <p:nvGrpSpPr>
          <p:cNvPr id="652" name="Google Shape;652;p24"/>
          <p:cNvGrpSpPr/>
          <p:nvPr/>
        </p:nvGrpSpPr>
        <p:grpSpPr>
          <a:xfrm>
            <a:off x="10522104" y="4964629"/>
            <a:ext cx="450135" cy="1415981"/>
            <a:chOff x="3210" y="1096"/>
            <a:chExt cx="336" cy="1800"/>
          </a:xfrm>
        </p:grpSpPr>
        <p:cxnSp>
          <p:nvCxnSpPr>
            <p:cNvPr id="653" name="Google Shape;653;p24"/>
            <p:cNvCxnSpPr/>
            <p:nvPr/>
          </p:nvCxnSpPr>
          <p:spPr>
            <a:xfrm>
              <a:off x="3546" y="1096"/>
              <a:ext cx="0" cy="18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654" name="Google Shape;654;p24"/>
            <p:cNvCxnSpPr/>
            <p:nvPr/>
          </p:nvCxnSpPr>
          <p:spPr>
            <a:xfrm>
              <a:off x="3210" y="1096"/>
              <a:ext cx="0" cy="18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grpSp>
        <p:nvGrpSpPr>
          <p:cNvPr id="655" name="Google Shape;655;p24"/>
          <p:cNvGrpSpPr/>
          <p:nvPr/>
        </p:nvGrpSpPr>
        <p:grpSpPr>
          <a:xfrm>
            <a:off x="6414622" y="4659646"/>
            <a:ext cx="5392242" cy="1812173"/>
            <a:chOff x="144" y="911"/>
            <a:chExt cx="4025" cy="2102"/>
          </a:xfrm>
        </p:grpSpPr>
        <p:cxnSp>
          <p:nvCxnSpPr>
            <p:cNvPr id="656" name="Google Shape;656;p24"/>
            <p:cNvCxnSpPr/>
            <p:nvPr/>
          </p:nvCxnSpPr>
          <p:spPr>
            <a:xfrm>
              <a:off x="645" y="911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657" name="Google Shape;657;p24"/>
            <p:cNvCxnSpPr/>
            <p:nvPr/>
          </p:nvCxnSpPr>
          <p:spPr>
            <a:xfrm>
              <a:off x="206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658" name="Google Shape;658;p24"/>
            <p:cNvCxnSpPr/>
            <p:nvPr/>
          </p:nvCxnSpPr>
          <p:spPr>
            <a:xfrm>
              <a:off x="2503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659" name="Google Shape;659;p24"/>
            <p:cNvCxnSpPr/>
            <p:nvPr/>
          </p:nvCxnSpPr>
          <p:spPr>
            <a:xfrm>
              <a:off x="3882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660" name="Google Shape;660;p24"/>
            <p:cNvCxnSpPr/>
            <p:nvPr/>
          </p:nvCxnSpPr>
          <p:spPr>
            <a:xfrm>
              <a:off x="287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661" name="Google Shape;661;p24"/>
            <p:cNvCxnSpPr/>
            <p:nvPr/>
          </p:nvCxnSpPr>
          <p:spPr>
            <a:xfrm>
              <a:off x="14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662" name="Google Shape;662;p24"/>
            <p:cNvCxnSpPr/>
            <p:nvPr/>
          </p:nvCxnSpPr>
          <p:spPr>
            <a:xfrm>
              <a:off x="4169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cxnSp>
        <p:nvCxnSpPr>
          <p:cNvPr id="663" name="Google Shape;663;p24"/>
          <p:cNvCxnSpPr/>
          <p:nvPr/>
        </p:nvCxnSpPr>
        <p:spPr>
          <a:xfrm>
            <a:off x="6414622" y="6481302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664" name="Google Shape;664;p24"/>
          <p:cNvSpPr txBox="1"/>
          <p:nvPr/>
        </p:nvSpPr>
        <p:spPr>
          <a:xfrm>
            <a:off x="9051127" y="5347094"/>
            <a:ext cx="578813" cy="374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900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컨텐츠정보-시리즈</a:t>
            </a:r>
            <a:endParaRPr sz="112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665" name="Google Shape;665;p24"/>
          <p:cNvSpPr txBox="1"/>
          <p:nvPr/>
        </p:nvSpPr>
        <p:spPr>
          <a:xfrm>
            <a:off x="6414622" y="5417984"/>
            <a:ext cx="696600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해당한다</a:t>
            </a:r>
            <a:endParaRPr sz="1125"/>
          </a:p>
        </p:txBody>
      </p:sp>
      <p:sp>
        <p:nvSpPr>
          <p:cNvPr id="666" name="Google Shape;666;p24"/>
          <p:cNvSpPr txBox="1"/>
          <p:nvPr/>
        </p:nvSpPr>
        <p:spPr>
          <a:xfrm>
            <a:off x="6414622" y="6024653"/>
            <a:ext cx="696600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해당된다</a:t>
            </a:r>
            <a:endParaRPr sz="1125"/>
          </a:p>
        </p:txBody>
      </p:sp>
      <p:sp>
        <p:nvSpPr>
          <p:cNvPr id="667" name="Google Shape;667;p24"/>
          <p:cNvSpPr txBox="1"/>
          <p:nvPr/>
        </p:nvSpPr>
        <p:spPr>
          <a:xfrm>
            <a:off x="7132694" y="5363580"/>
            <a:ext cx="1789763" cy="488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각각의 컨텐츠 정보는 하나이상의 컨텐츠 배우들을 가지고 있다.</a:t>
            </a:r>
            <a:endParaRPr sz="1125"/>
          </a:p>
        </p:txBody>
      </p:sp>
      <p:sp>
        <p:nvSpPr>
          <p:cNvPr id="668" name="Google Shape;668;p24"/>
          <p:cNvSpPr txBox="1"/>
          <p:nvPr/>
        </p:nvSpPr>
        <p:spPr>
          <a:xfrm>
            <a:off x="7121977" y="5943873"/>
            <a:ext cx="1789763" cy="488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각각의 컨텐츠 배우은 하나의 컨텐츠 정보를 가지고 있다. </a:t>
            </a:r>
            <a:endParaRPr sz="1125"/>
          </a:p>
        </p:txBody>
      </p:sp>
      <p:sp>
        <p:nvSpPr>
          <p:cNvPr id="669" name="Google Shape;669;p24"/>
          <p:cNvSpPr txBox="1"/>
          <p:nvPr/>
        </p:nvSpPr>
        <p:spPr>
          <a:xfrm>
            <a:off x="9051127" y="5943873"/>
            <a:ext cx="578813" cy="41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시리즈-컨텐츠정보</a:t>
            </a:r>
            <a:endParaRPr sz="67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670" name="Google Shape;670;p24"/>
          <p:cNvSpPr txBox="1"/>
          <p:nvPr/>
        </p:nvSpPr>
        <p:spPr>
          <a:xfrm>
            <a:off x="9619154" y="5460846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</a:t>
            </a:r>
            <a:endParaRPr sz="1238"/>
          </a:p>
        </p:txBody>
      </p:sp>
      <p:sp>
        <p:nvSpPr>
          <p:cNvPr id="671" name="Google Shape;671;p24"/>
          <p:cNvSpPr txBox="1"/>
          <p:nvPr/>
        </p:nvSpPr>
        <p:spPr>
          <a:xfrm>
            <a:off x="9619154" y="6067514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필수</a:t>
            </a:r>
            <a:endParaRPr sz="1238"/>
          </a:p>
        </p:txBody>
      </p:sp>
      <p:sp>
        <p:nvSpPr>
          <p:cNvPr id="672" name="Google Shape;672;p24"/>
          <p:cNvSpPr txBox="1"/>
          <p:nvPr/>
        </p:nvSpPr>
        <p:spPr>
          <a:xfrm>
            <a:off x="10155029" y="5460846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50</a:t>
            </a:r>
            <a:endParaRPr sz="1238"/>
          </a:p>
        </p:txBody>
      </p:sp>
      <p:sp>
        <p:nvSpPr>
          <p:cNvPr id="673" name="Google Shape;673;p24"/>
          <p:cNvSpPr txBox="1"/>
          <p:nvPr/>
        </p:nvSpPr>
        <p:spPr>
          <a:xfrm>
            <a:off x="10637317" y="5465790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674" name="Google Shape;674;p24"/>
          <p:cNvSpPr txBox="1"/>
          <p:nvPr/>
        </p:nvSpPr>
        <p:spPr>
          <a:xfrm>
            <a:off x="11087452" y="5465790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20</a:t>
            </a:r>
            <a:endParaRPr sz="1238"/>
          </a:p>
        </p:txBody>
      </p:sp>
      <p:sp>
        <p:nvSpPr>
          <p:cNvPr id="675" name="Google Shape;675;p24"/>
          <p:cNvSpPr txBox="1"/>
          <p:nvPr/>
        </p:nvSpPr>
        <p:spPr>
          <a:xfrm>
            <a:off x="10155029" y="6067514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676" name="Google Shape;676;p24"/>
          <p:cNvSpPr txBox="1"/>
          <p:nvPr/>
        </p:nvSpPr>
        <p:spPr>
          <a:xfrm>
            <a:off x="10615881" y="6059271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677" name="Google Shape;677;p24"/>
          <p:cNvSpPr txBox="1"/>
          <p:nvPr/>
        </p:nvSpPr>
        <p:spPr>
          <a:xfrm>
            <a:off x="11108887" y="6059271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678" name="Google Shape;678;p24"/>
          <p:cNvSpPr txBox="1"/>
          <p:nvPr/>
        </p:nvSpPr>
        <p:spPr>
          <a:xfrm>
            <a:off x="6414621" y="4280034"/>
            <a:ext cx="2268532" cy="27439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chemeClr val="lt1"/>
              </a:buClr>
              <a:buSzPts val="1100"/>
            </a:pPr>
            <a:r>
              <a:rPr lang="en" sz="1238" b="1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8..컨첸츠정보 – 컨텐츠 배우</a:t>
            </a:r>
            <a:endParaRPr sz="1238"/>
          </a:p>
        </p:txBody>
      </p:sp>
      <p:sp>
        <p:nvSpPr>
          <p:cNvPr id="679" name="Google Shape;679;p24"/>
          <p:cNvSpPr txBox="1"/>
          <p:nvPr/>
        </p:nvSpPr>
        <p:spPr>
          <a:xfrm>
            <a:off x="10516691" y="4988490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최소</a:t>
            </a:r>
            <a:endParaRPr sz="675"/>
          </a:p>
        </p:txBody>
      </p:sp>
      <p:sp>
        <p:nvSpPr>
          <p:cNvPr id="3" name="Google Shape;496;p23">
            <a:extLst>
              <a:ext uri="{FF2B5EF4-FFF2-40B4-BE49-F238E27FC236}">
                <a16:creationId xmlns:a16="http://schemas.microsoft.com/office/drawing/2014/main" id="{BB2E82A2-EB78-2154-030B-AF6DD8016B38}"/>
              </a:ext>
            </a:extLst>
          </p:cNvPr>
          <p:cNvSpPr txBox="1"/>
          <p:nvPr/>
        </p:nvSpPr>
        <p:spPr>
          <a:xfrm>
            <a:off x="7582876" y="1821656"/>
            <a:ext cx="1220366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계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정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의</a:t>
            </a:r>
            <a:endParaRPr sz="1238" dirty="0"/>
          </a:p>
        </p:txBody>
      </p:sp>
      <p:sp>
        <p:nvSpPr>
          <p:cNvPr id="7" name="Google Shape;496;p23">
            <a:extLst>
              <a:ext uri="{FF2B5EF4-FFF2-40B4-BE49-F238E27FC236}">
                <a16:creationId xmlns:a16="http://schemas.microsoft.com/office/drawing/2014/main" id="{4ED365D1-C713-1CE5-695F-FAD720EFBBA7}"/>
              </a:ext>
            </a:extLst>
          </p:cNvPr>
          <p:cNvSpPr txBox="1"/>
          <p:nvPr/>
        </p:nvSpPr>
        <p:spPr>
          <a:xfrm>
            <a:off x="7473109" y="4821465"/>
            <a:ext cx="1220366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계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정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의</a:t>
            </a:r>
            <a:endParaRPr sz="1238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25"/>
          <p:cNvSpPr txBox="1"/>
          <p:nvPr/>
        </p:nvSpPr>
        <p:spPr>
          <a:xfrm rot="10800000" flipH="1">
            <a:off x="6249888" y="9746274"/>
            <a:ext cx="5787450" cy="227501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686" name="Google Shape;686;p25"/>
          <p:cNvSpPr txBox="1"/>
          <p:nvPr/>
        </p:nvSpPr>
        <p:spPr>
          <a:xfrm rot="10800000" flipH="1">
            <a:off x="6249888" y="300038"/>
            <a:ext cx="5787450" cy="227501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687" name="Google Shape;687;p25"/>
          <p:cNvSpPr txBox="1"/>
          <p:nvPr/>
        </p:nvSpPr>
        <p:spPr>
          <a:xfrm>
            <a:off x="10898604" y="9686926"/>
            <a:ext cx="1074429" cy="2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chemeClr val="lt1"/>
              </a:buClr>
              <a:buSzPts val="1100"/>
            </a:pPr>
            <a:r>
              <a:rPr lang="en" sz="1238" b="1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rPr>
              <a:t>관계정의서</a:t>
            </a:r>
            <a:endParaRPr sz="1238"/>
          </a:p>
        </p:txBody>
      </p:sp>
      <p:grpSp>
        <p:nvGrpSpPr>
          <p:cNvPr id="688" name="Google Shape;688;p25"/>
          <p:cNvGrpSpPr/>
          <p:nvPr/>
        </p:nvGrpSpPr>
        <p:grpSpPr>
          <a:xfrm>
            <a:off x="8087939" y="176398"/>
            <a:ext cx="2122065" cy="412140"/>
            <a:chOff x="671" y="759"/>
            <a:chExt cx="1225" cy="250"/>
          </a:xfrm>
        </p:grpSpPr>
        <p:sp>
          <p:nvSpPr>
            <p:cNvPr id="689" name="Google Shape;689;p25"/>
            <p:cNvSpPr txBox="1"/>
            <p:nvPr/>
          </p:nvSpPr>
          <p:spPr>
            <a:xfrm>
              <a:off x="745" y="853"/>
              <a:ext cx="1151" cy="156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endParaRPr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690" name="Google Shape;690;p25"/>
            <p:cNvSpPr txBox="1"/>
            <p:nvPr/>
          </p:nvSpPr>
          <p:spPr>
            <a:xfrm>
              <a:off x="671" y="759"/>
              <a:ext cx="1150" cy="208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pPr algn="ctr">
                <a:buClr>
                  <a:schemeClr val="lt1"/>
                </a:buClr>
                <a:buSzPts val="1500"/>
              </a:pPr>
              <a:r>
                <a:rPr lang="en" sz="1688" b="1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관계 정의서</a:t>
              </a:r>
              <a:endParaRPr sz="1238"/>
            </a:p>
          </p:txBody>
        </p:sp>
      </p:grpSp>
      <p:sp>
        <p:nvSpPr>
          <p:cNvPr id="693" name="Google Shape;693;p25"/>
          <p:cNvSpPr txBox="1"/>
          <p:nvPr/>
        </p:nvSpPr>
        <p:spPr>
          <a:xfrm>
            <a:off x="6442803" y="1663486"/>
            <a:ext cx="5401688" cy="603266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694" name="Google Shape;694;p25"/>
          <p:cNvSpPr txBox="1"/>
          <p:nvPr/>
        </p:nvSpPr>
        <p:spPr>
          <a:xfrm>
            <a:off x="6525864" y="1821656"/>
            <a:ext cx="578813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관계</a:t>
            </a:r>
            <a:endParaRPr sz="1238"/>
          </a:p>
        </p:txBody>
      </p:sp>
      <p:cxnSp>
        <p:nvCxnSpPr>
          <p:cNvPr id="695" name="Google Shape;695;p25"/>
          <p:cNvCxnSpPr/>
          <p:nvPr/>
        </p:nvCxnSpPr>
        <p:spPr>
          <a:xfrm>
            <a:off x="6442803" y="2260172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696" name="Google Shape;696;p25"/>
          <p:cNvCxnSpPr/>
          <p:nvPr/>
        </p:nvCxnSpPr>
        <p:spPr>
          <a:xfrm>
            <a:off x="10100150" y="1979917"/>
            <a:ext cx="135033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698" name="Google Shape;698;p25"/>
          <p:cNvSpPr txBox="1"/>
          <p:nvPr/>
        </p:nvSpPr>
        <p:spPr>
          <a:xfrm>
            <a:off x="8850221" y="1732634"/>
            <a:ext cx="964575" cy="437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lnSpc>
                <a:spcPct val="8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관련</a:t>
            </a:r>
            <a:endParaRPr sz="1238"/>
          </a:p>
          <a:p>
            <a:pPr marL="414338" indent="-414338" algn="ctr">
              <a:lnSpc>
                <a:spcPct val="8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엔터티</a:t>
            </a:r>
            <a:endParaRPr sz="1238"/>
          </a:p>
        </p:txBody>
      </p:sp>
      <p:sp>
        <p:nvSpPr>
          <p:cNvPr id="699" name="Google Shape;699;p25"/>
          <p:cNvSpPr txBox="1"/>
          <p:nvPr/>
        </p:nvSpPr>
        <p:spPr>
          <a:xfrm>
            <a:off x="9593748" y="1818359"/>
            <a:ext cx="642938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선택성</a:t>
            </a:r>
            <a:endParaRPr sz="1238"/>
          </a:p>
        </p:txBody>
      </p:sp>
      <p:sp>
        <p:nvSpPr>
          <p:cNvPr id="700" name="Google Shape;700;p25"/>
          <p:cNvSpPr txBox="1"/>
          <p:nvPr/>
        </p:nvSpPr>
        <p:spPr>
          <a:xfrm>
            <a:off x="10118906" y="1986512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최대</a:t>
            </a:r>
            <a:endParaRPr sz="1125"/>
          </a:p>
        </p:txBody>
      </p:sp>
      <p:sp>
        <p:nvSpPr>
          <p:cNvPr id="701" name="Google Shape;701;p25"/>
          <p:cNvSpPr txBox="1"/>
          <p:nvPr/>
        </p:nvSpPr>
        <p:spPr>
          <a:xfrm>
            <a:off x="11009797" y="1984864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평균</a:t>
            </a:r>
            <a:endParaRPr sz="1125"/>
          </a:p>
        </p:txBody>
      </p:sp>
      <p:sp>
        <p:nvSpPr>
          <p:cNvPr id="702" name="Google Shape;702;p25"/>
          <p:cNvSpPr txBox="1"/>
          <p:nvPr/>
        </p:nvSpPr>
        <p:spPr>
          <a:xfrm>
            <a:off x="10356030" y="1663395"/>
            <a:ext cx="835988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카디날리티</a:t>
            </a:r>
            <a:endParaRPr sz="1125"/>
          </a:p>
        </p:txBody>
      </p:sp>
      <p:sp>
        <p:nvSpPr>
          <p:cNvPr id="703" name="Google Shape;703;p25"/>
          <p:cNvSpPr txBox="1"/>
          <p:nvPr/>
        </p:nvSpPr>
        <p:spPr>
          <a:xfrm>
            <a:off x="11441177" y="1821657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비고</a:t>
            </a:r>
            <a:endParaRPr sz="1125"/>
          </a:p>
        </p:txBody>
      </p:sp>
      <p:cxnSp>
        <p:nvCxnSpPr>
          <p:cNvPr id="704" name="Google Shape;704;p25"/>
          <p:cNvCxnSpPr/>
          <p:nvPr/>
        </p:nvCxnSpPr>
        <p:spPr>
          <a:xfrm>
            <a:off x="6442803" y="2850356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05" name="Google Shape;705;p25"/>
          <p:cNvCxnSpPr/>
          <p:nvPr/>
        </p:nvCxnSpPr>
        <p:spPr>
          <a:xfrm>
            <a:off x="6442803" y="1663395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grpSp>
        <p:nvGrpSpPr>
          <p:cNvPr id="706" name="Google Shape;706;p25"/>
          <p:cNvGrpSpPr/>
          <p:nvPr/>
        </p:nvGrpSpPr>
        <p:grpSpPr>
          <a:xfrm>
            <a:off x="10550285" y="1966729"/>
            <a:ext cx="450135" cy="1415981"/>
            <a:chOff x="3210" y="1096"/>
            <a:chExt cx="336" cy="1800"/>
          </a:xfrm>
        </p:grpSpPr>
        <p:cxnSp>
          <p:nvCxnSpPr>
            <p:cNvPr id="707" name="Google Shape;707;p25"/>
            <p:cNvCxnSpPr/>
            <p:nvPr/>
          </p:nvCxnSpPr>
          <p:spPr>
            <a:xfrm>
              <a:off x="3546" y="1096"/>
              <a:ext cx="0" cy="18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708" name="Google Shape;708;p25"/>
            <p:cNvCxnSpPr/>
            <p:nvPr/>
          </p:nvCxnSpPr>
          <p:spPr>
            <a:xfrm>
              <a:off x="3210" y="1096"/>
              <a:ext cx="0" cy="18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grpSp>
        <p:nvGrpSpPr>
          <p:cNvPr id="709" name="Google Shape;709;p25"/>
          <p:cNvGrpSpPr/>
          <p:nvPr/>
        </p:nvGrpSpPr>
        <p:grpSpPr>
          <a:xfrm>
            <a:off x="6442803" y="1661746"/>
            <a:ext cx="5392242" cy="1812173"/>
            <a:chOff x="144" y="911"/>
            <a:chExt cx="4025" cy="2102"/>
          </a:xfrm>
        </p:grpSpPr>
        <p:cxnSp>
          <p:nvCxnSpPr>
            <p:cNvPr id="710" name="Google Shape;710;p25"/>
            <p:cNvCxnSpPr/>
            <p:nvPr/>
          </p:nvCxnSpPr>
          <p:spPr>
            <a:xfrm>
              <a:off x="645" y="911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711" name="Google Shape;711;p25"/>
            <p:cNvCxnSpPr/>
            <p:nvPr/>
          </p:nvCxnSpPr>
          <p:spPr>
            <a:xfrm>
              <a:off x="206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712" name="Google Shape;712;p25"/>
            <p:cNvCxnSpPr/>
            <p:nvPr/>
          </p:nvCxnSpPr>
          <p:spPr>
            <a:xfrm>
              <a:off x="2503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713" name="Google Shape;713;p25"/>
            <p:cNvCxnSpPr/>
            <p:nvPr/>
          </p:nvCxnSpPr>
          <p:spPr>
            <a:xfrm>
              <a:off x="3882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714" name="Google Shape;714;p25"/>
            <p:cNvCxnSpPr/>
            <p:nvPr/>
          </p:nvCxnSpPr>
          <p:spPr>
            <a:xfrm>
              <a:off x="287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715" name="Google Shape;715;p25"/>
            <p:cNvCxnSpPr/>
            <p:nvPr/>
          </p:nvCxnSpPr>
          <p:spPr>
            <a:xfrm>
              <a:off x="14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716" name="Google Shape;716;p25"/>
            <p:cNvCxnSpPr/>
            <p:nvPr/>
          </p:nvCxnSpPr>
          <p:spPr>
            <a:xfrm>
              <a:off x="4169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cxnSp>
        <p:nvCxnSpPr>
          <p:cNvPr id="717" name="Google Shape;717;p25"/>
          <p:cNvCxnSpPr/>
          <p:nvPr/>
        </p:nvCxnSpPr>
        <p:spPr>
          <a:xfrm>
            <a:off x="6442803" y="3483402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718" name="Google Shape;718;p25"/>
          <p:cNvSpPr txBox="1"/>
          <p:nvPr/>
        </p:nvSpPr>
        <p:spPr>
          <a:xfrm>
            <a:off x="9079308" y="2349194"/>
            <a:ext cx="578813" cy="374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900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감독-컨텐츠 감독</a:t>
            </a:r>
            <a:endParaRPr sz="112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719" name="Google Shape;719;p25"/>
          <p:cNvSpPr txBox="1"/>
          <p:nvPr/>
        </p:nvSpPr>
        <p:spPr>
          <a:xfrm>
            <a:off x="6442803" y="2420084"/>
            <a:ext cx="696600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해당한다</a:t>
            </a:r>
            <a:endParaRPr sz="1125"/>
          </a:p>
        </p:txBody>
      </p:sp>
      <p:sp>
        <p:nvSpPr>
          <p:cNvPr id="720" name="Google Shape;720;p25"/>
          <p:cNvSpPr txBox="1"/>
          <p:nvPr/>
        </p:nvSpPr>
        <p:spPr>
          <a:xfrm>
            <a:off x="6442803" y="3026753"/>
            <a:ext cx="696600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해당된다</a:t>
            </a:r>
            <a:endParaRPr sz="1125"/>
          </a:p>
        </p:txBody>
      </p:sp>
      <p:sp>
        <p:nvSpPr>
          <p:cNvPr id="721" name="Google Shape;721;p25"/>
          <p:cNvSpPr txBox="1"/>
          <p:nvPr/>
        </p:nvSpPr>
        <p:spPr>
          <a:xfrm>
            <a:off x="7160876" y="2365680"/>
            <a:ext cx="1789763" cy="488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각각의 감독는 하나 이상의 컨텐츠 감독들을  가지고 있다. </a:t>
            </a:r>
            <a:endParaRPr sz="1125"/>
          </a:p>
        </p:txBody>
      </p:sp>
      <p:sp>
        <p:nvSpPr>
          <p:cNvPr id="722" name="Google Shape;722;p25"/>
          <p:cNvSpPr txBox="1"/>
          <p:nvPr/>
        </p:nvSpPr>
        <p:spPr>
          <a:xfrm>
            <a:off x="7150158" y="2945973"/>
            <a:ext cx="1789763" cy="488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각각의 컨텐츠 감독은 하나의 감독를 가지고 있다. </a:t>
            </a:r>
            <a:endParaRPr sz="1125"/>
          </a:p>
        </p:txBody>
      </p:sp>
      <p:sp>
        <p:nvSpPr>
          <p:cNvPr id="723" name="Google Shape;723;p25"/>
          <p:cNvSpPr txBox="1"/>
          <p:nvPr/>
        </p:nvSpPr>
        <p:spPr>
          <a:xfrm>
            <a:off x="9079308" y="2945973"/>
            <a:ext cx="578813" cy="41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컨텐츠 감독-감독</a:t>
            </a:r>
            <a:endParaRPr sz="67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724" name="Google Shape;724;p25"/>
          <p:cNvSpPr txBox="1"/>
          <p:nvPr/>
        </p:nvSpPr>
        <p:spPr>
          <a:xfrm>
            <a:off x="9647335" y="2462946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필수</a:t>
            </a:r>
            <a:endParaRPr sz="1238"/>
          </a:p>
        </p:txBody>
      </p:sp>
      <p:sp>
        <p:nvSpPr>
          <p:cNvPr id="725" name="Google Shape;725;p25"/>
          <p:cNvSpPr txBox="1"/>
          <p:nvPr/>
        </p:nvSpPr>
        <p:spPr>
          <a:xfrm>
            <a:off x="9647335" y="3069614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</a:t>
            </a:r>
            <a:endParaRPr sz="1238"/>
          </a:p>
        </p:txBody>
      </p:sp>
      <p:sp>
        <p:nvSpPr>
          <p:cNvPr id="726" name="Google Shape;726;p25"/>
          <p:cNvSpPr txBox="1"/>
          <p:nvPr/>
        </p:nvSpPr>
        <p:spPr>
          <a:xfrm>
            <a:off x="10183211" y="2462946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50</a:t>
            </a:r>
            <a:endParaRPr sz="1238"/>
          </a:p>
        </p:txBody>
      </p:sp>
      <p:sp>
        <p:nvSpPr>
          <p:cNvPr id="727" name="Google Shape;727;p25"/>
          <p:cNvSpPr txBox="1"/>
          <p:nvPr/>
        </p:nvSpPr>
        <p:spPr>
          <a:xfrm>
            <a:off x="10665498" y="2467890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728" name="Google Shape;728;p25"/>
          <p:cNvSpPr txBox="1"/>
          <p:nvPr/>
        </p:nvSpPr>
        <p:spPr>
          <a:xfrm>
            <a:off x="11115633" y="2467890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20</a:t>
            </a:r>
            <a:endParaRPr sz="1238"/>
          </a:p>
        </p:txBody>
      </p:sp>
      <p:sp>
        <p:nvSpPr>
          <p:cNvPr id="729" name="Google Shape;729;p25"/>
          <p:cNvSpPr txBox="1"/>
          <p:nvPr/>
        </p:nvSpPr>
        <p:spPr>
          <a:xfrm>
            <a:off x="10183211" y="3069614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730" name="Google Shape;730;p25"/>
          <p:cNvSpPr txBox="1"/>
          <p:nvPr/>
        </p:nvSpPr>
        <p:spPr>
          <a:xfrm>
            <a:off x="10644062" y="3061371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731" name="Google Shape;731;p25"/>
          <p:cNvSpPr txBox="1"/>
          <p:nvPr/>
        </p:nvSpPr>
        <p:spPr>
          <a:xfrm>
            <a:off x="11137068" y="3061371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732" name="Google Shape;732;p25"/>
          <p:cNvSpPr txBox="1"/>
          <p:nvPr/>
        </p:nvSpPr>
        <p:spPr>
          <a:xfrm>
            <a:off x="6442803" y="1282134"/>
            <a:ext cx="1645129" cy="27439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chemeClr val="lt1"/>
              </a:buClr>
              <a:buSzPts val="1100"/>
            </a:pPr>
            <a:r>
              <a:rPr lang="en" sz="1238" b="1" dirty="0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9.감독-컨텐츠 </a:t>
            </a:r>
            <a:r>
              <a:rPr lang="en" sz="1238" b="1" dirty="0" err="1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감독</a:t>
            </a:r>
            <a:endParaRPr sz="1238" dirty="0"/>
          </a:p>
        </p:txBody>
      </p:sp>
      <p:sp>
        <p:nvSpPr>
          <p:cNvPr id="733" name="Google Shape;733;p25"/>
          <p:cNvSpPr txBox="1"/>
          <p:nvPr/>
        </p:nvSpPr>
        <p:spPr>
          <a:xfrm>
            <a:off x="10544873" y="1990590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최소</a:t>
            </a:r>
            <a:endParaRPr sz="675"/>
          </a:p>
        </p:txBody>
      </p:sp>
      <p:sp>
        <p:nvSpPr>
          <p:cNvPr id="734" name="Google Shape;734;p25"/>
          <p:cNvSpPr txBox="1"/>
          <p:nvPr/>
        </p:nvSpPr>
        <p:spPr>
          <a:xfrm>
            <a:off x="6414622" y="4661386"/>
            <a:ext cx="5401688" cy="603266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735" name="Google Shape;735;p25"/>
          <p:cNvSpPr txBox="1"/>
          <p:nvPr/>
        </p:nvSpPr>
        <p:spPr>
          <a:xfrm>
            <a:off x="6497683" y="4819556"/>
            <a:ext cx="578813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관계</a:t>
            </a:r>
            <a:endParaRPr sz="1238"/>
          </a:p>
        </p:txBody>
      </p:sp>
      <p:cxnSp>
        <p:nvCxnSpPr>
          <p:cNvPr id="736" name="Google Shape;736;p25"/>
          <p:cNvCxnSpPr/>
          <p:nvPr/>
        </p:nvCxnSpPr>
        <p:spPr>
          <a:xfrm>
            <a:off x="6414622" y="5258072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37" name="Google Shape;737;p25"/>
          <p:cNvCxnSpPr/>
          <p:nvPr/>
        </p:nvCxnSpPr>
        <p:spPr>
          <a:xfrm>
            <a:off x="10071968" y="4977817"/>
            <a:ext cx="135033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739" name="Google Shape;739;p25"/>
          <p:cNvSpPr txBox="1"/>
          <p:nvPr/>
        </p:nvSpPr>
        <p:spPr>
          <a:xfrm>
            <a:off x="8822040" y="4730534"/>
            <a:ext cx="964575" cy="437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lnSpc>
                <a:spcPct val="8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관련</a:t>
            </a:r>
            <a:endParaRPr sz="1238"/>
          </a:p>
          <a:p>
            <a:pPr marL="414338" indent="-414338" algn="ctr">
              <a:lnSpc>
                <a:spcPct val="8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엔터티</a:t>
            </a:r>
            <a:endParaRPr sz="1238"/>
          </a:p>
        </p:txBody>
      </p:sp>
      <p:sp>
        <p:nvSpPr>
          <p:cNvPr id="740" name="Google Shape;740;p25"/>
          <p:cNvSpPr txBox="1"/>
          <p:nvPr/>
        </p:nvSpPr>
        <p:spPr>
          <a:xfrm>
            <a:off x="9565567" y="4816259"/>
            <a:ext cx="642938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선택성</a:t>
            </a:r>
            <a:endParaRPr sz="1238"/>
          </a:p>
        </p:txBody>
      </p:sp>
      <p:sp>
        <p:nvSpPr>
          <p:cNvPr id="741" name="Google Shape;741;p25"/>
          <p:cNvSpPr txBox="1"/>
          <p:nvPr/>
        </p:nvSpPr>
        <p:spPr>
          <a:xfrm>
            <a:off x="10090725" y="4984412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최대</a:t>
            </a:r>
            <a:endParaRPr sz="1125"/>
          </a:p>
        </p:txBody>
      </p:sp>
      <p:sp>
        <p:nvSpPr>
          <p:cNvPr id="742" name="Google Shape;742;p25"/>
          <p:cNvSpPr txBox="1"/>
          <p:nvPr/>
        </p:nvSpPr>
        <p:spPr>
          <a:xfrm>
            <a:off x="10981616" y="4982764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평균</a:t>
            </a:r>
            <a:endParaRPr sz="1125"/>
          </a:p>
        </p:txBody>
      </p:sp>
      <p:sp>
        <p:nvSpPr>
          <p:cNvPr id="743" name="Google Shape;743;p25"/>
          <p:cNvSpPr txBox="1"/>
          <p:nvPr/>
        </p:nvSpPr>
        <p:spPr>
          <a:xfrm>
            <a:off x="10327849" y="4661295"/>
            <a:ext cx="835988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카디날리티</a:t>
            </a:r>
            <a:endParaRPr sz="1125"/>
          </a:p>
        </p:txBody>
      </p:sp>
      <p:sp>
        <p:nvSpPr>
          <p:cNvPr id="744" name="Google Shape;744;p25"/>
          <p:cNvSpPr txBox="1"/>
          <p:nvPr/>
        </p:nvSpPr>
        <p:spPr>
          <a:xfrm>
            <a:off x="11412996" y="4819557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비고</a:t>
            </a:r>
            <a:endParaRPr sz="1125"/>
          </a:p>
        </p:txBody>
      </p:sp>
      <p:cxnSp>
        <p:nvCxnSpPr>
          <p:cNvPr id="745" name="Google Shape;745;p25"/>
          <p:cNvCxnSpPr/>
          <p:nvPr/>
        </p:nvCxnSpPr>
        <p:spPr>
          <a:xfrm>
            <a:off x="6414622" y="5848256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46" name="Google Shape;746;p25"/>
          <p:cNvCxnSpPr/>
          <p:nvPr/>
        </p:nvCxnSpPr>
        <p:spPr>
          <a:xfrm>
            <a:off x="6414622" y="4661295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grpSp>
        <p:nvGrpSpPr>
          <p:cNvPr id="747" name="Google Shape;747;p25"/>
          <p:cNvGrpSpPr/>
          <p:nvPr/>
        </p:nvGrpSpPr>
        <p:grpSpPr>
          <a:xfrm>
            <a:off x="10522104" y="4964629"/>
            <a:ext cx="450135" cy="1415981"/>
            <a:chOff x="3210" y="1096"/>
            <a:chExt cx="336" cy="1800"/>
          </a:xfrm>
        </p:grpSpPr>
        <p:cxnSp>
          <p:nvCxnSpPr>
            <p:cNvPr id="748" name="Google Shape;748;p25"/>
            <p:cNvCxnSpPr/>
            <p:nvPr/>
          </p:nvCxnSpPr>
          <p:spPr>
            <a:xfrm>
              <a:off x="3546" y="1096"/>
              <a:ext cx="0" cy="18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749" name="Google Shape;749;p25"/>
            <p:cNvCxnSpPr/>
            <p:nvPr/>
          </p:nvCxnSpPr>
          <p:spPr>
            <a:xfrm>
              <a:off x="3210" y="1096"/>
              <a:ext cx="0" cy="18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grpSp>
        <p:nvGrpSpPr>
          <p:cNvPr id="750" name="Google Shape;750;p25"/>
          <p:cNvGrpSpPr/>
          <p:nvPr/>
        </p:nvGrpSpPr>
        <p:grpSpPr>
          <a:xfrm>
            <a:off x="6414622" y="4659646"/>
            <a:ext cx="5392242" cy="1812173"/>
            <a:chOff x="144" y="911"/>
            <a:chExt cx="4025" cy="2102"/>
          </a:xfrm>
        </p:grpSpPr>
        <p:cxnSp>
          <p:nvCxnSpPr>
            <p:cNvPr id="751" name="Google Shape;751;p25"/>
            <p:cNvCxnSpPr/>
            <p:nvPr/>
          </p:nvCxnSpPr>
          <p:spPr>
            <a:xfrm>
              <a:off x="645" y="911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752" name="Google Shape;752;p25"/>
            <p:cNvCxnSpPr/>
            <p:nvPr/>
          </p:nvCxnSpPr>
          <p:spPr>
            <a:xfrm>
              <a:off x="206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753" name="Google Shape;753;p25"/>
            <p:cNvCxnSpPr/>
            <p:nvPr/>
          </p:nvCxnSpPr>
          <p:spPr>
            <a:xfrm>
              <a:off x="2503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754" name="Google Shape;754;p25"/>
            <p:cNvCxnSpPr/>
            <p:nvPr/>
          </p:nvCxnSpPr>
          <p:spPr>
            <a:xfrm>
              <a:off x="3882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755" name="Google Shape;755;p25"/>
            <p:cNvCxnSpPr/>
            <p:nvPr/>
          </p:nvCxnSpPr>
          <p:spPr>
            <a:xfrm>
              <a:off x="287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756" name="Google Shape;756;p25"/>
            <p:cNvCxnSpPr/>
            <p:nvPr/>
          </p:nvCxnSpPr>
          <p:spPr>
            <a:xfrm>
              <a:off x="14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757" name="Google Shape;757;p25"/>
            <p:cNvCxnSpPr/>
            <p:nvPr/>
          </p:nvCxnSpPr>
          <p:spPr>
            <a:xfrm>
              <a:off x="4169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cxnSp>
        <p:nvCxnSpPr>
          <p:cNvPr id="758" name="Google Shape;758;p25"/>
          <p:cNvCxnSpPr/>
          <p:nvPr/>
        </p:nvCxnSpPr>
        <p:spPr>
          <a:xfrm>
            <a:off x="6414622" y="6481302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759" name="Google Shape;759;p25"/>
          <p:cNvSpPr txBox="1"/>
          <p:nvPr/>
        </p:nvSpPr>
        <p:spPr>
          <a:xfrm>
            <a:off x="9051127" y="5347094"/>
            <a:ext cx="578813" cy="374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900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배우-컨텐츠배우</a:t>
            </a:r>
            <a:endParaRPr sz="112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760" name="Google Shape;760;p25"/>
          <p:cNvSpPr txBox="1"/>
          <p:nvPr/>
        </p:nvSpPr>
        <p:spPr>
          <a:xfrm>
            <a:off x="6414622" y="5417984"/>
            <a:ext cx="696600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해당한다</a:t>
            </a:r>
            <a:endParaRPr sz="1125"/>
          </a:p>
        </p:txBody>
      </p:sp>
      <p:sp>
        <p:nvSpPr>
          <p:cNvPr id="761" name="Google Shape;761;p25"/>
          <p:cNvSpPr txBox="1"/>
          <p:nvPr/>
        </p:nvSpPr>
        <p:spPr>
          <a:xfrm>
            <a:off x="6414622" y="6024653"/>
            <a:ext cx="696600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해당된다</a:t>
            </a:r>
            <a:endParaRPr sz="1125"/>
          </a:p>
        </p:txBody>
      </p:sp>
      <p:sp>
        <p:nvSpPr>
          <p:cNvPr id="762" name="Google Shape;762;p25"/>
          <p:cNvSpPr txBox="1"/>
          <p:nvPr/>
        </p:nvSpPr>
        <p:spPr>
          <a:xfrm>
            <a:off x="7132694" y="5363580"/>
            <a:ext cx="1789763" cy="488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각각의 배우는 하나이상의 컨텐츠 배우들을 가지고 있다.</a:t>
            </a:r>
            <a:endParaRPr sz="1125"/>
          </a:p>
        </p:txBody>
      </p:sp>
      <p:sp>
        <p:nvSpPr>
          <p:cNvPr id="763" name="Google Shape;763;p25"/>
          <p:cNvSpPr txBox="1"/>
          <p:nvPr/>
        </p:nvSpPr>
        <p:spPr>
          <a:xfrm>
            <a:off x="7121977" y="5943873"/>
            <a:ext cx="1789763" cy="488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각각의 컨텐츠 배우은 하나의 배우를 가지고 있다. </a:t>
            </a:r>
            <a:endParaRPr sz="1125"/>
          </a:p>
        </p:txBody>
      </p:sp>
      <p:sp>
        <p:nvSpPr>
          <p:cNvPr id="764" name="Google Shape;764;p25"/>
          <p:cNvSpPr txBox="1"/>
          <p:nvPr/>
        </p:nvSpPr>
        <p:spPr>
          <a:xfrm>
            <a:off x="9051127" y="5943872"/>
            <a:ext cx="578813" cy="374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900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컨텐츠 배우-배우</a:t>
            </a:r>
            <a:endParaRPr sz="1013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765" name="Google Shape;765;p25"/>
          <p:cNvSpPr txBox="1"/>
          <p:nvPr/>
        </p:nvSpPr>
        <p:spPr>
          <a:xfrm>
            <a:off x="9619154" y="5460846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필수</a:t>
            </a:r>
            <a:endParaRPr sz="1238"/>
          </a:p>
        </p:txBody>
      </p:sp>
      <p:sp>
        <p:nvSpPr>
          <p:cNvPr id="766" name="Google Shape;766;p25"/>
          <p:cNvSpPr txBox="1"/>
          <p:nvPr/>
        </p:nvSpPr>
        <p:spPr>
          <a:xfrm>
            <a:off x="9619154" y="6067514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</a:t>
            </a:r>
            <a:endParaRPr sz="1238"/>
          </a:p>
        </p:txBody>
      </p:sp>
      <p:sp>
        <p:nvSpPr>
          <p:cNvPr id="767" name="Google Shape;767;p25"/>
          <p:cNvSpPr txBox="1"/>
          <p:nvPr/>
        </p:nvSpPr>
        <p:spPr>
          <a:xfrm>
            <a:off x="10155029" y="5460846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50</a:t>
            </a:r>
            <a:endParaRPr sz="1238"/>
          </a:p>
        </p:txBody>
      </p:sp>
      <p:sp>
        <p:nvSpPr>
          <p:cNvPr id="768" name="Google Shape;768;p25"/>
          <p:cNvSpPr txBox="1"/>
          <p:nvPr/>
        </p:nvSpPr>
        <p:spPr>
          <a:xfrm>
            <a:off x="10637317" y="5465790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769" name="Google Shape;769;p25"/>
          <p:cNvSpPr txBox="1"/>
          <p:nvPr/>
        </p:nvSpPr>
        <p:spPr>
          <a:xfrm>
            <a:off x="11087452" y="5465790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20</a:t>
            </a:r>
            <a:endParaRPr sz="1238"/>
          </a:p>
        </p:txBody>
      </p:sp>
      <p:sp>
        <p:nvSpPr>
          <p:cNvPr id="770" name="Google Shape;770;p25"/>
          <p:cNvSpPr txBox="1"/>
          <p:nvPr/>
        </p:nvSpPr>
        <p:spPr>
          <a:xfrm>
            <a:off x="10155029" y="6067514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771" name="Google Shape;771;p25"/>
          <p:cNvSpPr txBox="1"/>
          <p:nvPr/>
        </p:nvSpPr>
        <p:spPr>
          <a:xfrm>
            <a:off x="10615881" y="6059271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772" name="Google Shape;772;p25"/>
          <p:cNvSpPr txBox="1"/>
          <p:nvPr/>
        </p:nvSpPr>
        <p:spPr>
          <a:xfrm>
            <a:off x="11108887" y="6059271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773" name="Google Shape;773;p25"/>
          <p:cNvSpPr txBox="1"/>
          <p:nvPr/>
        </p:nvSpPr>
        <p:spPr>
          <a:xfrm>
            <a:off x="6414621" y="4280034"/>
            <a:ext cx="1872881" cy="27439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chemeClr val="lt1"/>
              </a:buClr>
              <a:buSzPts val="1100"/>
            </a:pPr>
            <a:r>
              <a:rPr lang="en" sz="1238" b="1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10.배우 – 컨텐츠 배우</a:t>
            </a:r>
            <a:endParaRPr sz="1238"/>
          </a:p>
        </p:txBody>
      </p:sp>
      <p:sp>
        <p:nvSpPr>
          <p:cNvPr id="774" name="Google Shape;774;p25"/>
          <p:cNvSpPr txBox="1"/>
          <p:nvPr/>
        </p:nvSpPr>
        <p:spPr>
          <a:xfrm>
            <a:off x="10516691" y="4988490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최소</a:t>
            </a:r>
            <a:endParaRPr sz="675"/>
          </a:p>
        </p:txBody>
      </p:sp>
      <p:sp>
        <p:nvSpPr>
          <p:cNvPr id="2" name="Google Shape;496;p23">
            <a:extLst>
              <a:ext uri="{FF2B5EF4-FFF2-40B4-BE49-F238E27FC236}">
                <a16:creationId xmlns:a16="http://schemas.microsoft.com/office/drawing/2014/main" id="{782120E9-FDA1-9F90-E32C-A494C5611FB1}"/>
              </a:ext>
            </a:extLst>
          </p:cNvPr>
          <p:cNvSpPr txBox="1"/>
          <p:nvPr/>
        </p:nvSpPr>
        <p:spPr>
          <a:xfrm>
            <a:off x="7582876" y="1821656"/>
            <a:ext cx="1220366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계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정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의</a:t>
            </a:r>
            <a:endParaRPr sz="1238" dirty="0"/>
          </a:p>
        </p:txBody>
      </p:sp>
      <p:sp>
        <p:nvSpPr>
          <p:cNvPr id="3" name="Google Shape;496;p23">
            <a:extLst>
              <a:ext uri="{FF2B5EF4-FFF2-40B4-BE49-F238E27FC236}">
                <a16:creationId xmlns:a16="http://schemas.microsoft.com/office/drawing/2014/main" id="{2F40B63D-CFFF-D2DB-767B-C40A6F141342}"/>
              </a:ext>
            </a:extLst>
          </p:cNvPr>
          <p:cNvSpPr txBox="1"/>
          <p:nvPr/>
        </p:nvSpPr>
        <p:spPr>
          <a:xfrm>
            <a:off x="7473109" y="4821465"/>
            <a:ext cx="1220366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계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정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의</a:t>
            </a:r>
            <a:endParaRPr sz="1238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26"/>
          <p:cNvSpPr txBox="1"/>
          <p:nvPr/>
        </p:nvSpPr>
        <p:spPr>
          <a:xfrm rot="10800000" flipH="1">
            <a:off x="6249888" y="9746274"/>
            <a:ext cx="5787450" cy="227501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781" name="Google Shape;781;p26"/>
          <p:cNvSpPr txBox="1"/>
          <p:nvPr/>
        </p:nvSpPr>
        <p:spPr>
          <a:xfrm rot="10800000" flipH="1">
            <a:off x="6249888" y="300038"/>
            <a:ext cx="5787450" cy="227501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782" name="Google Shape;782;p26"/>
          <p:cNvSpPr txBox="1"/>
          <p:nvPr/>
        </p:nvSpPr>
        <p:spPr>
          <a:xfrm>
            <a:off x="10898604" y="9686926"/>
            <a:ext cx="1074429" cy="2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chemeClr val="lt1"/>
              </a:buClr>
              <a:buSzPts val="1100"/>
            </a:pPr>
            <a:r>
              <a:rPr lang="en" sz="1238" b="1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rPr>
              <a:t>관계정의서</a:t>
            </a:r>
            <a:endParaRPr sz="1238"/>
          </a:p>
        </p:txBody>
      </p:sp>
      <p:grpSp>
        <p:nvGrpSpPr>
          <p:cNvPr id="785" name="Google Shape;785;p26"/>
          <p:cNvGrpSpPr/>
          <p:nvPr/>
        </p:nvGrpSpPr>
        <p:grpSpPr>
          <a:xfrm>
            <a:off x="8087940" y="234097"/>
            <a:ext cx="2206947" cy="410491"/>
            <a:chOff x="671" y="794"/>
            <a:chExt cx="1274" cy="249"/>
          </a:xfrm>
        </p:grpSpPr>
        <p:sp>
          <p:nvSpPr>
            <p:cNvPr id="786" name="Google Shape;786;p26"/>
            <p:cNvSpPr txBox="1"/>
            <p:nvPr/>
          </p:nvSpPr>
          <p:spPr>
            <a:xfrm>
              <a:off x="745" y="887"/>
              <a:ext cx="1200" cy="156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endParaRPr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787" name="Google Shape;787;p26"/>
            <p:cNvSpPr txBox="1"/>
            <p:nvPr/>
          </p:nvSpPr>
          <p:spPr>
            <a:xfrm>
              <a:off x="671" y="794"/>
              <a:ext cx="1200" cy="208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pPr algn="ctr">
                <a:buClr>
                  <a:schemeClr val="lt1"/>
                </a:buClr>
                <a:buSzPts val="1500"/>
              </a:pPr>
              <a:r>
                <a:rPr lang="en" sz="1688" b="1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관계 정의서</a:t>
              </a:r>
              <a:endParaRPr sz="1238"/>
            </a:p>
          </p:txBody>
        </p:sp>
      </p:grpSp>
      <p:sp>
        <p:nvSpPr>
          <p:cNvPr id="788" name="Google Shape;788;p26"/>
          <p:cNvSpPr txBox="1"/>
          <p:nvPr/>
        </p:nvSpPr>
        <p:spPr>
          <a:xfrm>
            <a:off x="6442803" y="1663486"/>
            <a:ext cx="5401688" cy="603266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789" name="Google Shape;789;p26"/>
          <p:cNvSpPr txBox="1"/>
          <p:nvPr/>
        </p:nvSpPr>
        <p:spPr>
          <a:xfrm>
            <a:off x="6525864" y="1821656"/>
            <a:ext cx="578813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관계</a:t>
            </a:r>
            <a:endParaRPr sz="1238"/>
          </a:p>
        </p:txBody>
      </p:sp>
      <p:cxnSp>
        <p:nvCxnSpPr>
          <p:cNvPr id="790" name="Google Shape;790;p26"/>
          <p:cNvCxnSpPr/>
          <p:nvPr/>
        </p:nvCxnSpPr>
        <p:spPr>
          <a:xfrm>
            <a:off x="6442803" y="2260172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91" name="Google Shape;791;p26"/>
          <p:cNvCxnSpPr/>
          <p:nvPr/>
        </p:nvCxnSpPr>
        <p:spPr>
          <a:xfrm>
            <a:off x="10100150" y="1979917"/>
            <a:ext cx="135033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793" name="Google Shape;793;p26"/>
          <p:cNvSpPr txBox="1"/>
          <p:nvPr/>
        </p:nvSpPr>
        <p:spPr>
          <a:xfrm>
            <a:off x="8850221" y="1732634"/>
            <a:ext cx="964575" cy="437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lnSpc>
                <a:spcPct val="8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관련</a:t>
            </a:r>
            <a:endParaRPr sz="1238"/>
          </a:p>
          <a:p>
            <a:pPr marL="414338" indent="-414338" algn="ctr">
              <a:lnSpc>
                <a:spcPct val="8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엔터티</a:t>
            </a:r>
            <a:endParaRPr sz="1238"/>
          </a:p>
        </p:txBody>
      </p:sp>
      <p:sp>
        <p:nvSpPr>
          <p:cNvPr id="794" name="Google Shape;794;p26"/>
          <p:cNvSpPr txBox="1"/>
          <p:nvPr/>
        </p:nvSpPr>
        <p:spPr>
          <a:xfrm>
            <a:off x="9593748" y="1818359"/>
            <a:ext cx="642938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선택성</a:t>
            </a:r>
            <a:endParaRPr sz="1238"/>
          </a:p>
        </p:txBody>
      </p:sp>
      <p:sp>
        <p:nvSpPr>
          <p:cNvPr id="795" name="Google Shape;795;p26"/>
          <p:cNvSpPr txBox="1"/>
          <p:nvPr/>
        </p:nvSpPr>
        <p:spPr>
          <a:xfrm>
            <a:off x="10118906" y="1986512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최대</a:t>
            </a:r>
            <a:endParaRPr sz="1125"/>
          </a:p>
        </p:txBody>
      </p:sp>
      <p:sp>
        <p:nvSpPr>
          <p:cNvPr id="796" name="Google Shape;796;p26"/>
          <p:cNvSpPr txBox="1"/>
          <p:nvPr/>
        </p:nvSpPr>
        <p:spPr>
          <a:xfrm>
            <a:off x="11009797" y="1984864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평균</a:t>
            </a:r>
            <a:endParaRPr sz="1125"/>
          </a:p>
        </p:txBody>
      </p:sp>
      <p:sp>
        <p:nvSpPr>
          <p:cNvPr id="797" name="Google Shape;797;p26"/>
          <p:cNvSpPr txBox="1"/>
          <p:nvPr/>
        </p:nvSpPr>
        <p:spPr>
          <a:xfrm>
            <a:off x="10356030" y="1663395"/>
            <a:ext cx="835988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카디날리티</a:t>
            </a:r>
            <a:endParaRPr sz="1125"/>
          </a:p>
        </p:txBody>
      </p:sp>
      <p:sp>
        <p:nvSpPr>
          <p:cNvPr id="798" name="Google Shape;798;p26"/>
          <p:cNvSpPr txBox="1"/>
          <p:nvPr/>
        </p:nvSpPr>
        <p:spPr>
          <a:xfrm>
            <a:off x="11441177" y="1821657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비고</a:t>
            </a:r>
            <a:endParaRPr sz="1125"/>
          </a:p>
        </p:txBody>
      </p:sp>
      <p:cxnSp>
        <p:nvCxnSpPr>
          <p:cNvPr id="799" name="Google Shape;799;p26"/>
          <p:cNvCxnSpPr/>
          <p:nvPr/>
        </p:nvCxnSpPr>
        <p:spPr>
          <a:xfrm>
            <a:off x="6442803" y="2850356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800" name="Google Shape;800;p26"/>
          <p:cNvCxnSpPr/>
          <p:nvPr/>
        </p:nvCxnSpPr>
        <p:spPr>
          <a:xfrm>
            <a:off x="6442803" y="1663395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grpSp>
        <p:nvGrpSpPr>
          <p:cNvPr id="801" name="Google Shape;801;p26"/>
          <p:cNvGrpSpPr/>
          <p:nvPr/>
        </p:nvGrpSpPr>
        <p:grpSpPr>
          <a:xfrm>
            <a:off x="10550285" y="1966729"/>
            <a:ext cx="450135" cy="1415981"/>
            <a:chOff x="3210" y="1096"/>
            <a:chExt cx="336" cy="1800"/>
          </a:xfrm>
        </p:grpSpPr>
        <p:cxnSp>
          <p:nvCxnSpPr>
            <p:cNvPr id="802" name="Google Shape;802;p26"/>
            <p:cNvCxnSpPr/>
            <p:nvPr/>
          </p:nvCxnSpPr>
          <p:spPr>
            <a:xfrm>
              <a:off x="3546" y="1096"/>
              <a:ext cx="0" cy="18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803" name="Google Shape;803;p26"/>
            <p:cNvCxnSpPr/>
            <p:nvPr/>
          </p:nvCxnSpPr>
          <p:spPr>
            <a:xfrm>
              <a:off x="3210" y="1096"/>
              <a:ext cx="0" cy="18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grpSp>
        <p:nvGrpSpPr>
          <p:cNvPr id="804" name="Google Shape;804;p26"/>
          <p:cNvGrpSpPr/>
          <p:nvPr/>
        </p:nvGrpSpPr>
        <p:grpSpPr>
          <a:xfrm>
            <a:off x="6442803" y="1661746"/>
            <a:ext cx="5392242" cy="1812173"/>
            <a:chOff x="144" y="911"/>
            <a:chExt cx="4025" cy="2102"/>
          </a:xfrm>
        </p:grpSpPr>
        <p:cxnSp>
          <p:nvCxnSpPr>
            <p:cNvPr id="805" name="Google Shape;805;p26"/>
            <p:cNvCxnSpPr/>
            <p:nvPr/>
          </p:nvCxnSpPr>
          <p:spPr>
            <a:xfrm>
              <a:off x="645" y="911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806" name="Google Shape;806;p26"/>
            <p:cNvCxnSpPr/>
            <p:nvPr/>
          </p:nvCxnSpPr>
          <p:spPr>
            <a:xfrm>
              <a:off x="206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807" name="Google Shape;807;p26"/>
            <p:cNvCxnSpPr/>
            <p:nvPr/>
          </p:nvCxnSpPr>
          <p:spPr>
            <a:xfrm>
              <a:off x="2503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808" name="Google Shape;808;p26"/>
            <p:cNvCxnSpPr/>
            <p:nvPr/>
          </p:nvCxnSpPr>
          <p:spPr>
            <a:xfrm>
              <a:off x="3882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809" name="Google Shape;809;p26"/>
            <p:cNvCxnSpPr/>
            <p:nvPr/>
          </p:nvCxnSpPr>
          <p:spPr>
            <a:xfrm>
              <a:off x="287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810" name="Google Shape;810;p26"/>
            <p:cNvCxnSpPr/>
            <p:nvPr/>
          </p:nvCxnSpPr>
          <p:spPr>
            <a:xfrm>
              <a:off x="14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811" name="Google Shape;811;p26"/>
            <p:cNvCxnSpPr/>
            <p:nvPr/>
          </p:nvCxnSpPr>
          <p:spPr>
            <a:xfrm>
              <a:off x="4169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cxnSp>
        <p:nvCxnSpPr>
          <p:cNvPr id="812" name="Google Shape;812;p26"/>
          <p:cNvCxnSpPr/>
          <p:nvPr/>
        </p:nvCxnSpPr>
        <p:spPr>
          <a:xfrm>
            <a:off x="6442803" y="3483402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813" name="Google Shape;813;p26"/>
          <p:cNvSpPr txBox="1"/>
          <p:nvPr/>
        </p:nvSpPr>
        <p:spPr>
          <a:xfrm>
            <a:off x="9079308" y="2349194"/>
            <a:ext cx="578813" cy="374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900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컨텐츠 정보-영화</a:t>
            </a:r>
            <a:endParaRPr sz="112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814" name="Google Shape;814;p26"/>
          <p:cNvSpPr txBox="1"/>
          <p:nvPr/>
        </p:nvSpPr>
        <p:spPr>
          <a:xfrm>
            <a:off x="6442803" y="2420084"/>
            <a:ext cx="696600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해당한다</a:t>
            </a:r>
            <a:endParaRPr sz="1125"/>
          </a:p>
        </p:txBody>
      </p:sp>
      <p:sp>
        <p:nvSpPr>
          <p:cNvPr id="815" name="Google Shape;815;p26"/>
          <p:cNvSpPr txBox="1"/>
          <p:nvPr/>
        </p:nvSpPr>
        <p:spPr>
          <a:xfrm>
            <a:off x="6442803" y="3026753"/>
            <a:ext cx="696600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해당된다</a:t>
            </a:r>
            <a:endParaRPr sz="1125"/>
          </a:p>
        </p:txBody>
      </p:sp>
      <p:sp>
        <p:nvSpPr>
          <p:cNvPr id="816" name="Google Shape;816;p26"/>
          <p:cNvSpPr txBox="1"/>
          <p:nvPr/>
        </p:nvSpPr>
        <p:spPr>
          <a:xfrm>
            <a:off x="7160876" y="2365680"/>
            <a:ext cx="1789763" cy="488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각각의 컨텐츠 정보는 하나 이상의 영화들을  가지고 있다. </a:t>
            </a:r>
            <a:endParaRPr sz="1125"/>
          </a:p>
        </p:txBody>
      </p:sp>
      <p:sp>
        <p:nvSpPr>
          <p:cNvPr id="817" name="Google Shape;817;p26"/>
          <p:cNvSpPr txBox="1"/>
          <p:nvPr/>
        </p:nvSpPr>
        <p:spPr>
          <a:xfrm>
            <a:off x="7150158" y="3031698"/>
            <a:ext cx="1789763" cy="488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각각의 영화는 하나의 컨텐츠 정보를 가지고 있다. </a:t>
            </a:r>
            <a:endParaRPr sz="1125"/>
          </a:p>
        </p:txBody>
      </p:sp>
      <p:sp>
        <p:nvSpPr>
          <p:cNvPr id="818" name="Google Shape;818;p26"/>
          <p:cNvSpPr txBox="1"/>
          <p:nvPr/>
        </p:nvSpPr>
        <p:spPr>
          <a:xfrm>
            <a:off x="9079308" y="2945973"/>
            <a:ext cx="578813" cy="41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영화-컨텐츠정보</a:t>
            </a:r>
            <a:endParaRPr sz="1013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819" name="Google Shape;819;p26"/>
          <p:cNvSpPr txBox="1"/>
          <p:nvPr/>
        </p:nvSpPr>
        <p:spPr>
          <a:xfrm>
            <a:off x="9647335" y="2462946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</a:t>
            </a:r>
            <a:endParaRPr sz="1238"/>
          </a:p>
        </p:txBody>
      </p:sp>
      <p:sp>
        <p:nvSpPr>
          <p:cNvPr id="820" name="Google Shape;820;p26"/>
          <p:cNvSpPr txBox="1"/>
          <p:nvPr/>
        </p:nvSpPr>
        <p:spPr>
          <a:xfrm>
            <a:off x="9647335" y="3069614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필수</a:t>
            </a:r>
            <a:endParaRPr sz="1238"/>
          </a:p>
        </p:txBody>
      </p:sp>
      <p:sp>
        <p:nvSpPr>
          <p:cNvPr id="821" name="Google Shape;821;p26"/>
          <p:cNvSpPr txBox="1"/>
          <p:nvPr/>
        </p:nvSpPr>
        <p:spPr>
          <a:xfrm>
            <a:off x="10183211" y="2462946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50</a:t>
            </a:r>
            <a:endParaRPr sz="1238"/>
          </a:p>
        </p:txBody>
      </p:sp>
      <p:sp>
        <p:nvSpPr>
          <p:cNvPr id="822" name="Google Shape;822;p26"/>
          <p:cNvSpPr txBox="1"/>
          <p:nvPr/>
        </p:nvSpPr>
        <p:spPr>
          <a:xfrm>
            <a:off x="10665498" y="2467890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823" name="Google Shape;823;p26"/>
          <p:cNvSpPr txBox="1"/>
          <p:nvPr/>
        </p:nvSpPr>
        <p:spPr>
          <a:xfrm>
            <a:off x="11115633" y="2467890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20</a:t>
            </a:r>
            <a:endParaRPr sz="1238"/>
          </a:p>
        </p:txBody>
      </p:sp>
      <p:sp>
        <p:nvSpPr>
          <p:cNvPr id="824" name="Google Shape;824;p26"/>
          <p:cNvSpPr txBox="1"/>
          <p:nvPr/>
        </p:nvSpPr>
        <p:spPr>
          <a:xfrm>
            <a:off x="10183211" y="3069614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825" name="Google Shape;825;p26"/>
          <p:cNvSpPr txBox="1"/>
          <p:nvPr/>
        </p:nvSpPr>
        <p:spPr>
          <a:xfrm>
            <a:off x="10644062" y="3061371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826" name="Google Shape;826;p26"/>
          <p:cNvSpPr txBox="1"/>
          <p:nvPr/>
        </p:nvSpPr>
        <p:spPr>
          <a:xfrm>
            <a:off x="11137068" y="3061371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827" name="Google Shape;827;p26"/>
          <p:cNvSpPr txBox="1"/>
          <p:nvPr/>
        </p:nvSpPr>
        <p:spPr>
          <a:xfrm>
            <a:off x="6442802" y="1282134"/>
            <a:ext cx="1773321" cy="27439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chemeClr val="lt1"/>
              </a:buClr>
              <a:buSzPts val="1100"/>
            </a:pPr>
            <a:r>
              <a:rPr lang="en" sz="1238" b="1" dirty="0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11.컨텐츠 </a:t>
            </a:r>
            <a:r>
              <a:rPr lang="en" sz="1238" b="1" dirty="0" err="1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정보-영화</a:t>
            </a:r>
            <a:endParaRPr sz="1238" dirty="0"/>
          </a:p>
        </p:txBody>
      </p:sp>
      <p:sp>
        <p:nvSpPr>
          <p:cNvPr id="828" name="Google Shape;828;p26"/>
          <p:cNvSpPr txBox="1"/>
          <p:nvPr/>
        </p:nvSpPr>
        <p:spPr>
          <a:xfrm>
            <a:off x="10544873" y="1990590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최소</a:t>
            </a:r>
            <a:endParaRPr sz="675"/>
          </a:p>
        </p:txBody>
      </p:sp>
      <p:sp>
        <p:nvSpPr>
          <p:cNvPr id="829" name="Google Shape;829;p26"/>
          <p:cNvSpPr txBox="1"/>
          <p:nvPr/>
        </p:nvSpPr>
        <p:spPr>
          <a:xfrm>
            <a:off x="6414622" y="4661400"/>
            <a:ext cx="5401688" cy="603266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830" name="Google Shape;830;p26"/>
          <p:cNvSpPr txBox="1"/>
          <p:nvPr/>
        </p:nvSpPr>
        <p:spPr>
          <a:xfrm>
            <a:off x="6497683" y="4819570"/>
            <a:ext cx="578813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관계</a:t>
            </a:r>
            <a:endParaRPr sz="1238"/>
          </a:p>
        </p:txBody>
      </p:sp>
      <p:cxnSp>
        <p:nvCxnSpPr>
          <p:cNvPr id="831" name="Google Shape;831;p26"/>
          <p:cNvCxnSpPr/>
          <p:nvPr/>
        </p:nvCxnSpPr>
        <p:spPr>
          <a:xfrm>
            <a:off x="6414622" y="5258086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832" name="Google Shape;832;p26"/>
          <p:cNvCxnSpPr/>
          <p:nvPr/>
        </p:nvCxnSpPr>
        <p:spPr>
          <a:xfrm>
            <a:off x="10071968" y="4977831"/>
            <a:ext cx="135033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834" name="Google Shape;834;p26"/>
          <p:cNvSpPr txBox="1"/>
          <p:nvPr/>
        </p:nvSpPr>
        <p:spPr>
          <a:xfrm>
            <a:off x="8822040" y="4730548"/>
            <a:ext cx="964575" cy="437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lnSpc>
                <a:spcPct val="8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관련</a:t>
            </a:r>
            <a:endParaRPr sz="1238"/>
          </a:p>
          <a:p>
            <a:pPr marL="414338" indent="-414338" algn="ctr">
              <a:lnSpc>
                <a:spcPct val="8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엔터티</a:t>
            </a:r>
            <a:endParaRPr sz="1238"/>
          </a:p>
        </p:txBody>
      </p:sp>
      <p:sp>
        <p:nvSpPr>
          <p:cNvPr id="835" name="Google Shape;835;p26"/>
          <p:cNvSpPr txBox="1"/>
          <p:nvPr/>
        </p:nvSpPr>
        <p:spPr>
          <a:xfrm>
            <a:off x="9565567" y="4816272"/>
            <a:ext cx="642938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선택성</a:t>
            </a:r>
            <a:endParaRPr sz="1238"/>
          </a:p>
        </p:txBody>
      </p:sp>
      <p:sp>
        <p:nvSpPr>
          <p:cNvPr id="836" name="Google Shape;836;p26"/>
          <p:cNvSpPr txBox="1"/>
          <p:nvPr/>
        </p:nvSpPr>
        <p:spPr>
          <a:xfrm>
            <a:off x="10090725" y="4984427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최대</a:t>
            </a:r>
            <a:endParaRPr sz="1125"/>
          </a:p>
        </p:txBody>
      </p:sp>
      <p:sp>
        <p:nvSpPr>
          <p:cNvPr id="837" name="Google Shape;837;p26"/>
          <p:cNvSpPr txBox="1"/>
          <p:nvPr/>
        </p:nvSpPr>
        <p:spPr>
          <a:xfrm>
            <a:off x="10981616" y="4982779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평균</a:t>
            </a:r>
            <a:endParaRPr sz="1125"/>
          </a:p>
        </p:txBody>
      </p:sp>
      <p:sp>
        <p:nvSpPr>
          <p:cNvPr id="838" name="Google Shape;838;p26"/>
          <p:cNvSpPr txBox="1"/>
          <p:nvPr/>
        </p:nvSpPr>
        <p:spPr>
          <a:xfrm>
            <a:off x="10327849" y="4661309"/>
            <a:ext cx="835988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카디날리티</a:t>
            </a:r>
            <a:endParaRPr sz="1125"/>
          </a:p>
        </p:txBody>
      </p:sp>
      <p:sp>
        <p:nvSpPr>
          <p:cNvPr id="839" name="Google Shape;839;p26"/>
          <p:cNvSpPr txBox="1"/>
          <p:nvPr/>
        </p:nvSpPr>
        <p:spPr>
          <a:xfrm>
            <a:off x="11412996" y="4819571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비고</a:t>
            </a:r>
            <a:endParaRPr sz="1125"/>
          </a:p>
        </p:txBody>
      </p:sp>
      <p:cxnSp>
        <p:nvCxnSpPr>
          <p:cNvPr id="840" name="Google Shape;840;p26"/>
          <p:cNvCxnSpPr/>
          <p:nvPr/>
        </p:nvCxnSpPr>
        <p:spPr>
          <a:xfrm>
            <a:off x="6414622" y="5848270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841" name="Google Shape;841;p26"/>
          <p:cNvCxnSpPr/>
          <p:nvPr/>
        </p:nvCxnSpPr>
        <p:spPr>
          <a:xfrm>
            <a:off x="6414622" y="4661308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grpSp>
        <p:nvGrpSpPr>
          <p:cNvPr id="842" name="Google Shape;842;p26"/>
          <p:cNvGrpSpPr/>
          <p:nvPr/>
        </p:nvGrpSpPr>
        <p:grpSpPr>
          <a:xfrm>
            <a:off x="10522104" y="4964643"/>
            <a:ext cx="450135" cy="1415981"/>
            <a:chOff x="3210" y="1096"/>
            <a:chExt cx="336" cy="1800"/>
          </a:xfrm>
        </p:grpSpPr>
        <p:cxnSp>
          <p:nvCxnSpPr>
            <p:cNvPr id="843" name="Google Shape;843;p26"/>
            <p:cNvCxnSpPr/>
            <p:nvPr/>
          </p:nvCxnSpPr>
          <p:spPr>
            <a:xfrm>
              <a:off x="3546" y="1096"/>
              <a:ext cx="0" cy="18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844" name="Google Shape;844;p26"/>
            <p:cNvCxnSpPr/>
            <p:nvPr/>
          </p:nvCxnSpPr>
          <p:spPr>
            <a:xfrm>
              <a:off x="3210" y="1096"/>
              <a:ext cx="0" cy="18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grpSp>
        <p:nvGrpSpPr>
          <p:cNvPr id="845" name="Google Shape;845;p26"/>
          <p:cNvGrpSpPr/>
          <p:nvPr/>
        </p:nvGrpSpPr>
        <p:grpSpPr>
          <a:xfrm>
            <a:off x="6414622" y="4659660"/>
            <a:ext cx="5392242" cy="1812173"/>
            <a:chOff x="144" y="911"/>
            <a:chExt cx="4025" cy="2102"/>
          </a:xfrm>
        </p:grpSpPr>
        <p:cxnSp>
          <p:nvCxnSpPr>
            <p:cNvPr id="846" name="Google Shape;846;p26"/>
            <p:cNvCxnSpPr/>
            <p:nvPr/>
          </p:nvCxnSpPr>
          <p:spPr>
            <a:xfrm>
              <a:off x="645" y="911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847" name="Google Shape;847;p26"/>
            <p:cNvCxnSpPr/>
            <p:nvPr/>
          </p:nvCxnSpPr>
          <p:spPr>
            <a:xfrm>
              <a:off x="206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848" name="Google Shape;848;p26"/>
            <p:cNvCxnSpPr/>
            <p:nvPr/>
          </p:nvCxnSpPr>
          <p:spPr>
            <a:xfrm>
              <a:off x="2503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849" name="Google Shape;849;p26"/>
            <p:cNvCxnSpPr/>
            <p:nvPr/>
          </p:nvCxnSpPr>
          <p:spPr>
            <a:xfrm>
              <a:off x="3882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850" name="Google Shape;850;p26"/>
            <p:cNvCxnSpPr/>
            <p:nvPr/>
          </p:nvCxnSpPr>
          <p:spPr>
            <a:xfrm>
              <a:off x="287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851" name="Google Shape;851;p26"/>
            <p:cNvCxnSpPr/>
            <p:nvPr/>
          </p:nvCxnSpPr>
          <p:spPr>
            <a:xfrm>
              <a:off x="14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852" name="Google Shape;852;p26"/>
            <p:cNvCxnSpPr/>
            <p:nvPr/>
          </p:nvCxnSpPr>
          <p:spPr>
            <a:xfrm>
              <a:off x="4169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cxnSp>
        <p:nvCxnSpPr>
          <p:cNvPr id="853" name="Google Shape;853;p26"/>
          <p:cNvCxnSpPr/>
          <p:nvPr/>
        </p:nvCxnSpPr>
        <p:spPr>
          <a:xfrm>
            <a:off x="6414622" y="6481316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854" name="Google Shape;854;p26"/>
          <p:cNvSpPr txBox="1"/>
          <p:nvPr/>
        </p:nvSpPr>
        <p:spPr>
          <a:xfrm>
            <a:off x="9051127" y="5347108"/>
            <a:ext cx="578813" cy="374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900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컨텐츠 정보-계약</a:t>
            </a:r>
            <a:endParaRPr sz="112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855" name="Google Shape;855;p26"/>
          <p:cNvSpPr txBox="1"/>
          <p:nvPr/>
        </p:nvSpPr>
        <p:spPr>
          <a:xfrm>
            <a:off x="6414622" y="5417997"/>
            <a:ext cx="696600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해당한다</a:t>
            </a:r>
            <a:endParaRPr sz="1125"/>
          </a:p>
        </p:txBody>
      </p:sp>
      <p:sp>
        <p:nvSpPr>
          <p:cNvPr id="856" name="Google Shape;856;p26"/>
          <p:cNvSpPr txBox="1"/>
          <p:nvPr/>
        </p:nvSpPr>
        <p:spPr>
          <a:xfrm>
            <a:off x="6414622" y="6024667"/>
            <a:ext cx="696600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해당된다</a:t>
            </a:r>
            <a:endParaRPr sz="1125"/>
          </a:p>
        </p:txBody>
      </p:sp>
      <p:sp>
        <p:nvSpPr>
          <p:cNvPr id="857" name="Google Shape;857;p26"/>
          <p:cNvSpPr txBox="1"/>
          <p:nvPr/>
        </p:nvSpPr>
        <p:spPr>
          <a:xfrm>
            <a:off x="7132694" y="5363594"/>
            <a:ext cx="1789763" cy="488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각각의 컨텐츠 정보는 하나 이상의 계약들을  가지고 있다. </a:t>
            </a:r>
            <a:endParaRPr sz="1125"/>
          </a:p>
        </p:txBody>
      </p:sp>
      <p:sp>
        <p:nvSpPr>
          <p:cNvPr id="858" name="Google Shape;858;p26"/>
          <p:cNvSpPr txBox="1"/>
          <p:nvPr/>
        </p:nvSpPr>
        <p:spPr>
          <a:xfrm>
            <a:off x="7121977" y="6029611"/>
            <a:ext cx="1789763" cy="488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각각의 계약은 하나의 컨텐츠 정보를 가지고 있다. </a:t>
            </a:r>
            <a:endParaRPr sz="1125"/>
          </a:p>
        </p:txBody>
      </p:sp>
      <p:sp>
        <p:nvSpPr>
          <p:cNvPr id="859" name="Google Shape;859;p26"/>
          <p:cNvSpPr txBox="1"/>
          <p:nvPr/>
        </p:nvSpPr>
        <p:spPr>
          <a:xfrm>
            <a:off x="9051127" y="5943886"/>
            <a:ext cx="578813" cy="41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계약-컨텐츠 정보</a:t>
            </a:r>
            <a:endParaRPr sz="1013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860" name="Google Shape;860;p26"/>
          <p:cNvSpPr txBox="1"/>
          <p:nvPr/>
        </p:nvSpPr>
        <p:spPr>
          <a:xfrm>
            <a:off x="9619154" y="5460859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</a:t>
            </a:r>
            <a:endParaRPr sz="1238"/>
          </a:p>
        </p:txBody>
      </p:sp>
      <p:sp>
        <p:nvSpPr>
          <p:cNvPr id="861" name="Google Shape;861;p26"/>
          <p:cNvSpPr txBox="1"/>
          <p:nvPr/>
        </p:nvSpPr>
        <p:spPr>
          <a:xfrm>
            <a:off x="9619154" y="6067529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필수</a:t>
            </a:r>
            <a:endParaRPr sz="1238"/>
          </a:p>
        </p:txBody>
      </p:sp>
      <p:sp>
        <p:nvSpPr>
          <p:cNvPr id="862" name="Google Shape;862;p26"/>
          <p:cNvSpPr txBox="1"/>
          <p:nvPr/>
        </p:nvSpPr>
        <p:spPr>
          <a:xfrm>
            <a:off x="10155029" y="5460859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50</a:t>
            </a:r>
            <a:endParaRPr sz="1238"/>
          </a:p>
        </p:txBody>
      </p:sp>
      <p:sp>
        <p:nvSpPr>
          <p:cNvPr id="863" name="Google Shape;863;p26"/>
          <p:cNvSpPr txBox="1"/>
          <p:nvPr/>
        </p:nvSpPr>
        <p:spPr>
          <a:xfrm>
            <a:off x="10637317" y="5465805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864" name="Google Shape;864;p26"/>
          <p:cNvSpPr txBox="1"/>
          <p:nvPr/>
        </p:nvSpPr>
        <p:spPr>
          <a:xfrm>
            <a:off x="11087452" y="5465805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20</a:t>
            </a:r>
            <a:endParaRPr sz="1238"/>
          </a:p>
        </p:txBody>
      </p:sp>
      <p:sp>
        <p:nvSpPr>
          <p:cNvPr id="865" name="Google Shape;865;p26"/>
          <p:cNvSpPr txBox="1"/>
          <p:nvPr/>
        </p:nvSpPr>
        <p:spPr>
          <a:xfrm>
            <a:off x="10155029" y="6067529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866" name="Google Shape;866;p26"/>
          <p:cNvSpPr txBox="1"/>
          <p:nvPr/>
        </p:nvSpPr>
        <p:spPr>
          <a:xfrm>
            <a:off x="10615881" y="6059285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867" name="Google Shape;867;p26"/>
          <p:cNvSpPr txBox="1"/>
          <p:nvPr/>
        </p:nvSpPr>
        <p:spPr>
          <a:xfrm>
            <a:off x="11108887" y="6059285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868" name="Google Shape;868;p26"/>
          <p:cNvSpPr txBox="1"/>
          <p:nvPr/>
        </p:nvSpPr>
        <p:spPr>
          <a:xfrm>
            <a:off x="6414621" y="4280047"/>
            <a:ext cx="1773318" cy="27439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chemeClr val="lt1"/>
              </a:buClr>
              <a:buSzPts val="1100"/>
            </a:pPr>
            <a:r>
              <a:rPr lang="en" sz="1238" b="1" dirty="0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12.컨텐츠 </a:t>
            </a:r>
            <a:r>
              <a:rPr lang="en" sz="1238" b="1" dirty="0" err="1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정보-계약</a:t>
            </a:r>
            <a:endParaRPr sz="1238" dirty="0"/>
          </a:p>
        </p:txBody>
      </p:sp>
      <p:sp>
        <p:nvSpPr>
          <p:cNvPr id="869" name="Google Shape;869;p26"/>
          <p:cNvSpPr txBox="1"/>
          <p:nvPr/>
        </p:nvSpPr>
        <p:spPr>
          <a:xfrm>
            <a:off x="10516691" y="4988505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최소</a:t>
            </a:r>
            <a:endParaRPr sz="675"/>
          </a:p>
        </p:txBody>
      </p:sp>
      <p:sp>
        <p:nvSpPr>
          <p:cNvPr id="2" name="Google Shape;496;p23">
            <a:extLst>
              <a:ext uri="{FF2B5EF4-FFF2-40B4-BE49-F238E27FC236}">
                <a16:creationId xmlns:a16="http://schemas.microsoft.com/office/drawing/2014/main" id="{7A4BC2F6-AEA8-3C9C-7B26-B15AC9B90851}"/>
              </a:ext>
            </a:extLst>
          </p:cNvPr>
          <p:cNvSpPr txBox="1"/>
          <p:nvPr/>
        </p:nvSpPr>
        <p:spPr>
          <a:xfrm>
            <a:off x="7582876" y="1821656"/>
            <a:ext cx="1220366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계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정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의</a:t>
            </a:r>
            <a:endParaRPr sz="1238" dirty="0"/>
          </a:p>
        </p:txBody>
      </p:sp>
      <p:sp>
        <p:nvSpPr>
          <p:cNvPr id="3" name="Google Shape;496;p23">
            <a:extLst>
              <a:ext uri="{FF2B5EF4-FFF2-40B4-BE49-F238E27FC236}">
                <a16:creationId xmlns:a16="http://schemas.microsoft.com/office/drawing/2014/main" id="{C4882027-6C51-5462-03C0-7E7E8B1B3CB6}"/>
              </a:ext>
            </a:extLst>
          </p:cNvPr>
          <p:cNvSpPr txBox="1"/>
          <p:nvPr/>
        </p:nvSpPr>
        <p:spPr>
          <a:xfrm>
            <a:off x="7473109" y="4821465"/>
            <a:ext cx="1220366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계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정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의</a:t>
            </a:r>
            <a:endParaRPr sz="1238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27"/>
          <p:cNvSpPr txBox="1"/>
          <p:nvPr/>
        </p:nvSpPr>
        <p:spPr>
          <a:xfrm rot="10800000" flipH="1">
            <a:off x="6249888" y="9746299"/>
            <a:ext cx="5787450" cy="22747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876" name="Google Shape;876;p27"/>
          <p:cNvSpPr txBox="1"/>
          <p:nvPr/>
        </p:nvSpPr>
        <p:spPr>
          <a:xfrm rot="10800000" flipH="1">
            <a:off x="6249888" y="300063"/>
            <a:ext cx="5787450" cy="22747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877" name="Google Shape;877;p27"/>
          <p:cNvSpPr txBox="1"/>
          <p:nvPr/>
        </p:nvSpPr>
        <p:spPr>
          <a:xfrm>
            <a:off x="10898604" y="9686926"/>
            <a:ext cx="1074263" cy="2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chemeClr val="lt1"/>
              </a:buClr>
              <a:buSzPts val="1100"/>
            </a:pPr>
            <a:r>
              <a:rPr lang="en" sz="1238" b="1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rPr>
              <a:t>관계정의서</a:t>
            </a:r>
            <a:endParaRPr sz="1238"/>
          </a:p>
        </p:txBody>
      </p:sp>
      <p:grpSp>
        <p:nvGrpSpPr>
          <p:cNvPr id="880" name="Google Shape;880;p27"/>
          <p:cNvGrpSpPr/>
          <p:nvPr/>
        </p:nvGrpSpPr>
        <p:grpSpPr>
          <a:xfrm>
            <a:off x="8087940" y="234097"/>
            <a:ext cx="2206947" cy="410491"/>
            <a:chOff x="671" y="794"/>
            <a:chExt cx="1274" cy="249"/>
          </a:xfrm>
        </p:grpSpPr>
        <p:sp>
          <p:nvSpPr>
            <p:cNvPr id="881" name="Google Shape;881;p27"/>
            <p:cNvSpPr txBox="1"/>
            <p:nvPr/>
          </p:nvSpPr>
          <p:spPr>
            <a:xfrm>
              <a:off x="745" y="887"/>
              <a:ext cx="1200" cy="156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endParaRPr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882" name="Google Shape;882;p27"/>
            <p:cNvSpPr txBox="1"/>
            <p:nvPr/>
          </p:nvSpPr>
          <p:spPr>
            <a:xfrm>
              <a:off x="671" y="794"/>
              <a:ext cx="1200" cy="208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pPr algn="ctr">
                <a:buClr>
                  <a:schemeClr val="lt1"/>
                </a:buClr>
                <a:buSzPts val="1500"/>
              </a:pPr>
              <a:r>
                <a:rPr lang="en" sz="1688" b="1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관계 정의서</a:t>
              </a:r>
              <a:endParaRPr sz="1238"/>
            </a:p>
          </p:txBody>
        </p:sp>
      </p:grpSp>
      <p:sp>
        <p:nvSpPr>
          <p:cNvPr id="883" name="Google Shape;883;p27"/>
          <p:cNvSpPr txBox="1"/>
          <p:nvPr/>
        </p:nvSpPr>
        <p:spPr>
          <a:xfrm>
            <a:off x="6442803" y="1663486"/>
            <a:ext cx="5401688" cy="603266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884" name="Google Shape;884;p27"/>
          <p:cNvSpPr txBox="1"/>
          <p:nvPr/>
        </p:nvSpPr>
        <p:spPr>
          <a:xfrm>
            <a:off x="6525864" y="1821656"/>
            <a:ext cx="578813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관계</a:t>
            </a:r>
            <a:endParaRPr sz="1238"/>
          </a:p>
        </p:txBody>
      </p:sp>
      <p:cxnSp>
        <p:nvCxnSpPr>
          <p:cNvPr id="885" name="Google Shape;885;p27"/>
          <p:cNvCxnSpPr/>
          <p:nvPr/>
        </p:nvCxnSpPr>
        <p:spPr>
          <a:xfrm>
            <a:off x="6442803" y="2260172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886" name="Google Shape;886;p27"/>
          <p:cNvCxnSpPr/>
          <p:nvPr/>
        </p:nvCxnSpPr>
        <p:spPr>
          <a:xfrm>
            <a:off x="10100150" y="1979917"/>
            <a:ext cx="135033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888" name="Google Shape;888;p27"/>
          <p:cNvSpPr txBox="1"/>
          <p:nvPr/>
        </p:nvSpPr>
        <p:spPr>
          <a:xfrm>
            <a:off x="8850221" y="1732634"/>
            <a:ext cx="964575" cy="437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lnSpc>
                <a:spcPct val="8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관련</a:t>
            </a:r>
            <a:endParaRPr sz="1238"/>
          </a:p>
          <a:p>
            <a:pPr marL="414338" indent="-414338" algn="ctr">
              <a:lnSpc>
                <a:spcPct val="8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엔터티</a:t>
            </a:r>
            <a:endParaRPr sz="1238"/>
          </a:p>
        </p:txBody>
      </p:sp>
      <p:sp>
        <p:nvSpPr>
          <p:cNvPr id="889" name="Google Shape;889;p27"/>
          <p:cNvSpPr txBox="1"/>
          <p:nvPr/>
        </p:nvSpPr>
        <p:spPr>
          <a:xfrm>
            <a:off x="9593748" y="1818359"/>
            <a:ext cx="642938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선택성</a:t>
            </a:r>
            <a:endParaRPr sz="1238"/>
          </a:p>
        </p:txBody>
      </p:sp>
      <p:sp>
        <p:nvSpPr>
          <p:cNvPr id="890" name="Google Shape;890;p27"/>
          <p:cNvSpPr txBox="1"/>
          <p:nvPr/>
        </p:nvSpPr>
        <p:spPr>
          <a:xfrm>
            <a:off x="10118906" y="1986512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최대</a:t>
            </a:r>
            <a:endParaRPr sz="1125"/>
          </a:p>
        </p:txBody>
      </p:sp>
      <p:sp>
        <p:nvSpPr>
          <p:cNvPr id="891" name="Google Shape;891;p27"/>
          <p:cNvSpPr txBox="1"/>
          <p:nvPr/>
        </p:nvSpPr>
        <p:spPr>
          <a:xfrm>
            <a:off x="11009797" y="1984864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평균</a:t>
            </a:r>
            <a:endParaRPr sz="1125"/>
          </a:p>
        </p:txBody>
      </p:sp>
      <p:sp>
        <p:nvSpPr>
          <p:cNvPr id="892" name="Google Shape;892;p27"/>
          <p:cNvSpPr txBox="1"/>
          <p:nvPr/>
        </p:nvSpPr>
        <p:spPr>
          <a:xfrm>
            <a:off x="10356030" y="1663395"/>
            <a:ext cx="835988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카디날리티</a:t>
            </a:r>
            <a:endParaRPr sz="1125"/>
          </a:p>
        </p:txBody>
      </p:sp>
      <p:sp>
        <p:nvSpPr>
          <p:cNvPr id="893" name="Google Shape;893;p27"/>
          <p:cNvSpPr txBox="1"/>
          <p:nvPr/>
        </p:nvSpPr>
        <p:spPr>
          <a:xfrm>
            <a:off x="11441177" y="1821657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비고</a:t>
            </a:r>
            <a:endParaRPr sz="1125"/>
          </a:p>
        </p:txBody>
      </p:sp>
      <p:cxnSp>
        <p:nvCxnSpPr>
          <p:cNvPr id="894" name="Google Shape;894;p27"/>
          <p:cNvCxnSpPr/>
          <p:nvPr/>
        </p:nvCxnSpPr>
        <p:spPr>
          <a:xfrm>
            <a:off x="6442803" y="2850356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895" name="Google Shape;895;p27"/>
          <p:cNvCxnSpPr/>
          <p:nvPr/>
        </p:nvCxnSpPr>
        <p:spPr>
          <a:xfrm>
            <a:off x="6442803" y="1663395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grpSp>
        <p:nvGrpSpPr>
          <p:cNvPr id="896" name="Google Shape;896;p27"/>
          <p:cNvGrpSpPr/>
          <p:nvPr/>
        </p:nvGrpSpPr>
        <p:grpSpPr>
          <a:xfrm>
            <a:off x="10550285" y="1966729"/>
            <a:ext cx="450135" cy="1415981"/>
            <a:chOff x="3210" y="1096"/>
            <a:chExt cx="336" cy="1800"/>
          </a:xfrm>
        </p:grpSpPr>
        <p:cxnSp>
          <p:nvCxnSpPr>
            <p:cNvPr id="897" name="Google Shape;897;p27"/>
            <p:cNvCxnSpPr/>
            <p:nvPr/>
          </p:nvCxnSpPr>
          <p:spPr>
            <a:xfrm>
              <a:off x="3546" y="1096"/>
              <a:ext cx="0" cy="18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898" name="Google Shape;898;p27"/>
            <p:cNvCxnSpPr/>
            <p:nvPr/>
          </p:nvCxnSpPr>
          <p:spPr>
            <a:xfrm>
              <a:off x="3210" y="1096"/>
              <a:ext cx="0" cy="18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grpSp>
        <p:nvGrpSpPr>
          <p:cNvPr id="899" name="Google Shape;899;p27"/>
          <p:cNvGrpSpPr/>
          <p:nvPr/>
        </p:nvGrpSpPr>
        <p:grpSpPr>
          <a:xfrm>
            <a:off x="6442803" y="1661746"/>
            <a:ext cx="5392242" cy="1812173"/>
            <a:chOff x="144" y="911"/>
            <a:chExt cx="4025" cy="2102"/>
          </a:xfrm>
        </p:grpSpPr>
        <p:cxnSp>
          <p:nvCxnSpPr>
            <p:cNvPr id="900" name="Google Shape;900;p27"/>
            <p:cNvCxnSpPr/>
            <p:nvPr/>
          </p:nvCxnSpPr>
          <p:spPr>
            <a:xfrm>
              <a:off x="645" y="911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901" name="Google Shape;901;p27"/>
            <p:cNvCxnSpPr/>
            <p:nvPr/>
          </p:nvCxnSpPr>
          <p:spPr>
            <a:xfrm>
              <a:off x="206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902" name="Google Shape;902;p27"/>
            <p:cNvCxnSpPr/>
            <p:nvPr/>
          </p:nvCxnSpPr>
          <p:spPr>
            <a:xfrm>
              <a:off x="2503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903" name="Google Shape;903;p27"/>
            <p:cNvCxnSpPr/>
            <p:nvPr/>
          </p:nvCxnSpPr>
          <p:spPr>
            <a:xfrm>
              <a:off x="3882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904" name="Google Shape;904;p27"/>
            <p:cNvCxnSpPr/>
            <p:nvPr/>
          </p:nvCxnSpPr>
          <p:spPr>
            <a:xfrm>
              <a:off x="287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905" name="Google Shape;905;p27"/>
            <p:cNvCxnSpPr/>
            <p:nvPr/>
          </p:nvCxnSpPr>
          <p:spPr>
            <a:xfrm>
              <a:off x="14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906" name="Google Shape;906;p27"/>
            <p:cNvCxnSpPr/>
            <p:nvPr/>
          </p:nvCxnSpPr>
          <p:spPr>
            <a:xfrm>
              <a:off x="4169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cxnSp>
        <p:nvCxnSpPr>
          <p:cNvPr id="907" name="Google Shape;907;p27"/>
          <p:cNvCxnSpPr/>
          <p:nvPr/>
        </p:nvCxnSpPr>
        <p:spPr>
          <a:xfrm>
            <a:off x="6442803" y="3483402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908" name="Google Shape;908;p27"/>
          <p:cNvSpPr txBox="1"/>
          <p:nvPr/>
        </p:nvSpPr>
        <p:spPr>
          <a:xfrm>
            <a:off x="9079308" y="2349194"/>
            <a:ext cx="578813" cy="374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900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컨텐츠 정보-영화</a:t>
            </a:r>
            <a:endParaRPr sz="112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909" name="Google Shape;909;p27"/>
          <p:cNvSpPr txBox="1"/>
          <p:nvPr/>
        </p:nvSpPr>
        <p:spPr>
          <a:xfrm>
            <a:off x="6442803" y="2420084"/>
            <a:ext cx="696600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해당한다</a:t>
            </a:r>
            <a:endParaRPr sz="1125"/>
          </a:p>
        </p:txBody>
      </p:sp>
      <p:sp>
        <p:nvSpPr>
          <p:cNvPr id="910" name="Google Shape;910;p27"/>
          <p:cNvSpPr txBox="1"/>
          <p:nvPr/>
        </p:nvSpPr>
        <p:spPr>
          <a:xfrm>
            <a:off x="6442803" y="3026753"/>
            <a:ext cx="696600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해당된다</a:t>
            </a:r>
            <a:endParaRPr sz="1125"/>
          </a:p>
        </p:txBody>
      </p:sp>
      <p:sp>
        <p:nvSpPr>
          <p:cNvPr id="911" name="Google Shape;911;p27"/>
          <p:cNvSpPr txBox="1"/>
          <p:nvPr/>
        </p:nvSpPr>
        <p:spPr>
          <a:xfrm>
            <a:off x="7160876" y="2365680"/>
            <a:ext cx="1789763" cy="488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각각의 관리자는 떄떄로 하나 이상의 계약들을  가질 수도 있다. </a:t>
            </a:r>
            <a:endParaRPr sz="1125"/>
          </a:p>
        </p:txBody>
      </p:sp>
      <p:sp>
        <p:nvSpPr>
          <p:cNvPr id="912" name="Google Shape;912;p27"/>
          <p:cNvSpPr txBox="1"/>
          <p:nvPr/>
        </p:nvSpPr>
        <p:spPr>
          <a:xfrm>
            <a:off x="7150158" y="2945973"/>
            <a:ext cx="1789763" cy="379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각각의 계약는 하나의 관리자를 가지고 있다. </a:t>
            </a:r>
            <a:endParaRPr sz="1125"/>
          </a:p>
        </p:txBody>
      </p:sp>
      <p:sp>
        <p:nvSpPr>
          <p:cNvPr id="913" name="Google Shape;913;p27"/>
          <p:cNvSpPr txBox="1"/>
          <p:nvPr/>
        </p:nvSpPr>
        <p:spPr>
          <a:xfrm>
            <a:off x="9079308" y="2945973"/>
            <a:ext cx="578813" cy="41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영화-컨텐츠정보</a:t>
            </a:r>
            <a:endParaRPr sz="1013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914" name="Google Shape;914;p27"/>
          <p:cNvSpPr txBox="1"/>
          <p:nvPr/>
        </p:nvSpPr>
        <p:spPr>
          <a:xfrm>
            <a:off x="9647335" y="2462946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</a:t>
            </a:r>
            <a:endParaRPr sz="1238"/>
          </a:p>
        </p:txBody>
      </p:sp>
      <p:sp>
        <p:nvSpPr>
          <p:cNvPr id="915" name="Google Shape;915;p27"/>
          <p:cNvSpPr txBox="1"/>
          <p:nvPr/>
        </p:nvSpPr>
        <p:spPr>
          <a:xfrm>
            <a:off x="9647335" y="3069614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</a:t>
            </a:r>
            <a:endParaRPr sz="1238"/>
          </a:p>
        </p:txBody>
      </p:sp>
      <p:sp>
        <p:nvSpPr>
          <p:cNvPr id="916" name="Google Shape;916;p27"/>
          <p:cNvSpPr txBox="1"/>
          <p:nvPr/>
        </p:nvSpPr>
        <p:spPr>
          <a:xfrm>
            <a:off x="10183211" y="2462946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50</a:t>
            </a:r>
            <a:endParaRPr sz="1238"/>
          </a:p>
        </p:txBody>
      </p:sp>
      <p:sp>
        <p:nvSpPr>
          <p:cNvPr id="917" name="Google Shape;917;p27"/>
          <p:cNvSpPr txBox="1"/>
          <p:nvPr/>
        </p:nvSpPr>
        <p:spPr>
          <a:xfrm>
            <a:off x="10665498" y="2467890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0</a:t>
            </a:r>
            <a:endParaRPr sz="1238"/>
          </a:p>
        </p:txBody>
      </p:sp>
      <p:sp>
        <p:nvSpPr>
          <p:cNvPr id="918" name="Google Shape;918;p27"/>
          <p:cNvSpPr txBox="1"/>
          <p:nvPr/>
        </p:nvSpPr>
        <p:spPr>
          <a:xfrm>
            <a:off x="11115633" y="2467890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20</a:t>
            </a:r>
            <a:endParaRPr sz="1238"/>
          </a:p>
        </p:txBody>
      </p:sp>
      <p:sp>
        <p:nvSpPr>
          <p:cNvPr id="919" name="Google Shape;919;p27"/>
          <p:cNvSpPr txBox="1"/>
          <p:nvPr/>
        </p:nvSpPr>
        <p:spPr>
          <a:xfrm>
            <a:off x="10183211" y="3069614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920" name="Google Shape;920;p27"/>
          <p:cNvSpPr txBox="1"/>
          <p:nvPr/>
        </p:nvSpPr>
        <p:spPr>
          <a:xfrm>
            <a:off x="10644062" y="3061371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921" name="Google Shape;921;p27"/>
          <p:cNvSpPr txBox="1"/>
          <p:nvPr/>
        </p:nvSpPr>
        <p:spPr>
          <a:xfrm>
            <a:off x="11137068" y="3061371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922" name="Google Shape;922;p27"/>
          <p:cNvSpPr txBox="1"/>
          <p:nvPr/>
        </p:nvSpPr>
        <p:spPr>
          <a:xfrm>
            <a:off x="6442802" y="1365002"/>
            <a:ext cx="1458917" cy="27439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chemeClr val="lt1"/>
              </a:buClr>
              <a:buSzPts val="1100"/>
            </a:pPr>
            <a:r>
              <a:rPr lang="en" sz="1238" b="1" dirty="0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13.관리자-계약</a:t>
            </a:r>
            <a:endParaRPr sz="1238" dirty="0"/>
          </a:p>
        </p:txBody>
      </p:sp>
      <p:sp>
        <p:nvSpPr>
          <p:cNvPr id="923" name="Google Shape;923;p27"/>
          <p:cNvSpPr txBox="1"/>
          <p:nvPr/>
        </p:nvSpPr>
        <p:spPr>
          <a:xfrm>
            <a:off x="10544873" y="1990590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최소</a:t>
            </a:r>
            <a:endParaRPr sz="675"/>
          </a:p>
        </p:txBody>
      </p:sp>
      <p:sp>
        <p:nvSpPr>
          <p:cNvPr id="924" name="Google Shape;924;p27"/>
          <p:cNvSpPr txBox="1"/>
          <p:nvPr/>
        </p:nvSpPr>
        <p:spPr>
          <a:xfrm>
            <a:off x="6467116" y="4819659"/>
            <a:ext cx="5401688" cy="603266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925" name="Google Shape;925;p27"/>
          <p:cNvSpPr txBox="1"/>
          <p:nvPr/>
        </p:nvSpPr>
        <p:spPr>
          <a:xfrm>
            <a:off x="6550177" y="4977829"/>
            <a:ext cx="578813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관계</a:t>
            </a:r>
            <a:endParaRPr sz="1238"/>
          </a:p>
        </p:txBody>
      </p:sp>
      <p:cxnSp>
        <p:nvCxnSpPr>
          <p:cNvPr id="926" name="Google Shape;926;p27"/>
          <p:cNvCxnSpPr/>
          <p:nvPr/>
        </p:nvCxnSpPr>
        <p:spPr>
          <a:xfrm>
            <a:off x="6467116" y="5416345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927" name="Google Shape;927;p27"/>
          <p:cNvCxnSpPr/>
          <p:nvPr/>
        </p:nvCxnSpPr>
        <p:spPr>
          <a:xfrm>
            <a:off x="10124464" y="5136091"/>
            <a:ext cx="135033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929" name="Google Shape;929;p27"/>
          <p:cNvSpPr txBox="1"/>
          <p:nvPr/>
        </p:nvSpPr>
        <p:spPr>
          <a:xfrm>
            <a:off x="8874536" y="4888807"/>
            <a:ext cx="964575" cy="437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lnSpc>
                <a:spcPct val="8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관련</a:t>
            </a:r>
            <a:endParaRPr sz="1238"/>
          </a:p>
          <a:p>
            <a:pPr marL="414338" indent="-414338" algn="ctr">
              <a:lnSpc>
                <a:spcPct val="8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엔터티</a:t>
            </a:r>
            <a:endParaRPr sz="1238"/>
          </a:p>
        </p:txBody>
      </p:sp>
      <p:sp>
        <p:nvSpPr>
          <p:cNvPr id="930" name="Google Shape;930;p27"/>
          <p:cNvSpPr txBox="1"/>
          <p:nvPr/>
        </p:nvSpPr>
        <p:spPr>
          <a:xfrm>
            <a:off x="9618061" y="4974532"/>
            <a:ext cx="642938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선택성</a:t>
            </a:r>
            <a:endParaRPr sz="1238"/>
          </a:p>
        </p:txBody>
      </p:sp>
      <p:sp>
        <p:nvSpPr>
          <p:cNvPr id="931" name="Google Shape;931;p27"/>
          <p:cNvSpPr txBox="1"/>
          <p:nvPr/>
        </p:nvSpPr>
        <p:spPr>
          <a:xfrm>
            <a:off x="10143219" y="5142686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최대</a:t>
            </a:r>
            <a:endParaRPr sz="1125"/>
          </a:p>
        </p:txBody>
      </p:sp>
      <p:sp>
        <p:nvSpPr>
          <p:cNvPr id="932" name="Google Shape;932;p27"/>
          <p:cNvSpPr txBox="1"/>
          <p:nvPr/>
        </p:nvSpPr>
        <p:spPr>
          <a:xfrm>
            <a:off x="11034111" y="5141038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평균</a:t>
            </a:r>
            <a:endParaRPr sz="1125"/>
          </a:p>
        </p:txBody>
      </p:sp>
      <p:sp>
        <p:nvSpPr>
          <p:cNvPr id="933" name="Google Shape;933;p27"/>
          <p:cNvSpPr txBox="1"/>
          <p:nvPr/>
        </p:nvSpPr>
        <p:spPr>
          <a:xfrm>
            <a:off x="10380343" y="4819568"/>
            <a:ext cx="835988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카디날리티</a:t>
            </a:r>
            <a:endParaRPr sz="1125"/>
          </a:p>
        </p:txBody>
      </p:sp>
      <p:sp>
        <p:nvSpPr>
          <p:cNvPr id="934" name="Google Shape;934;p27"/>
          <p:cNvSpPr txBox="1"/>
          <p:nvPr/>
        </p:nvSpPr>
        <p:spPr>
          <a:xfrm>
            <a:off x="11465490" y="4977830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비고</a:t>
            </a:r>
            <a:endParaRPr sz="1125"/>
          </a:p>
        </p:txBody>
      </p:sp>
      <p:cxnSp>
        <p:nvCxnSpPr>
          <p:cNvPr id="935" name="Google Shape;935;p27"/>
          <p:cNvCxnSpPr/>
          <p:nvPr/>
        </p:nvCxnSpPr>
        <p:spPr>
          <a:xfrm>
            <a:off x="6467116" y="6006529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936" name="Google Shape;936;p27"/>
          <p:cNvCxnSpPr/>
          <p:nvPr/>
        </p:nvCxnSpPr>
        <p:spPr>
          <a:xfrm>
            <a:off x="6467116" y="4819568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grpSp>
        <p:nvGrpSpPr>
          <p:cNvPr id="937" name="Google Shape;937;p27"/>
          <p:cNvGrpSpPr/>
          <p:nvPr/>
        </p:nvGrpSpPr>
        <p:grpSpPr>
          <a:xfrm>
            <a:off x="10574598" y="5122903"/>
            <a:ext cx="450135" cy="1415981"/>
            <a:chOff x="3210" y="1096"/>
            <a:chExt cx="336" cy="1800"/>
          </a:xfrm>
        </p:grpSpPr>
        <p:cxnSp>
          <p:nvCxnSpPr>
            <p:cNvPr id="938" name="Google Shape;938;p27"/>
            <p:cNvCxnSpPr/>
            <p:nvPr/>
          </p:nvCxnSpPr>
          <p:spPr>
            <a:xfrm>
              <a:off x="3546" y="1096"/>
              <a:ext cx="0" cy="18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939" name="Google Shape;939;p27"/>
            <p:cNvCxnSpPr/>
            <p:nvPr/>
          </p:nvCxnSpPr>
          <p:spPr>
            <a:xfrm>
              <a:off x="3210" y="1096"/>
              <a:ext cx="0" cy="18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grpSp>
        <p:nvGrpSpPr>
          <p:cNvPr id="940" name="Google Shape;940;p27"/>
          <p:cNvGrpSpPr/>
          <p:nvPr/>
        </p:nvGrpSpPr>
        <p:grpSpPr>
          <a:xfrm>
            <a:off x="6467117" y="4817919"/>
            <a:ext cx="5392242" cy="1812173"/>
            <a:chOff x="144" y="911"/>
            <a:chExt cx="4025" cy="2102"/>
          </a:xfrm>
        </p:grpSpPr>
        <p:cxnSp>
          <p:nvCxnSpPr>
            <p:cNvPr id="941" name="Google Shape;941;p27"/>
            <p:cNvCxnSpPr/>
            <p:nvPr/>
          </p:nvCxnSpPr>
          <p:spPr>
            <a:xfrm>
              <a:off x="645" y="911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942" name="Google Shape;942;p27"/>
            <p:cNvCxnSpPr/>
            <p:nvPr/>
          </p:nvCxnSpPr>
          <p:spPr>
            <a:xfrm>
              <a:off x="206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943" name="Google Shape;943;p27"/>
            <p:cNvCxnSpPr/>
            <p:nvPr/>
          </p:nvCxnSpPr>
          <p:spPr>
            <a:xfrm>
              <a:off x="2503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944" name="Google Shape;944;p27"/>
            <p:cNvCxnSpPr/>
            <p:nvPr/>
          </p:nvCxnSpPr>
          <p:spPr>
            <a:xfrm>
              <a:off x="3882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945" name="Google Shape;945;p27"/>
            <p:cNvCxnSpPr/>
            <p:nvPr/>
          </p:nvCxnSpPr>
          <p:spPr>
            <a:xfrm>
              <a:off x="287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946" name="Google Shape;946;p27"/>
            <p:cNvCxnSpPr/>
            <p:nvPr/>
          </p:nvCxnSpPr>
          <p:spPr>
            <a:xfrm>
              <a:off x="14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947" name="Google Shape;947;p27"/>
            <p:cNvCxnSpPr/>
            <p:nvPr/>
          </p:nvCxnSpPr>
          <p:spPr>
            <a:xfrm>
              <a:off x="4169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cxnSp>
        <p:nvCxnSpPr>
          <p:cNvPr id="948" name="Google Shape;948;p27"/>
          <p:cNvCxnSpPr/>
          <p:nvPr/>
        </p:nvCxnSpPr>
        <p:spPr>
          <a:xfrm>
            <a:off x="6467116" y="6639576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949" name="Google Shape;949;p27"/>
          <p:cNvSpPr txBox="1"/>
          <p:nvPr/>
        </p:nvSpPr>
        <p:spPr>
          <a:xfrm>
            <a:off x="9103622" y="5505368"/>
            <a:ext cx="578813" cy="471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900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컨텐츠정보-관련영상</a:t>
            </a:r>
            <a:endParaRPr sz="112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950" name="Google Shape;950;p27"/>
          <p:cNvSpPr txBox="1"/>
          <p:nvPr/>
        </p:nvSpPr>
        <p:spPr>
          <a:xfrm>
            <a:off x="6467118" y="5576257"/>
            <a:ext cx="696600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해당한다</a:t>
            </a:r>
            <a:endParaRPr sz="1125"/>
          </a:p>
        </p:txBody>
      </p:sp>
      <p:sp>
        <p:nvSpPr>
          <p:cNvPr id="951" name="Google Shape;951;p27"/>
          <p:cNvSpPr txBox="1"/>
          <p:nvPr/>
        </p:nvSpPr>
        <p:spPr>
          <a:xfrm>
            <a:off x="6467118" y="6182927"/>
            <a:ext cx="696600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해당된다</a:t>
            </a:r>
            <a:endParaRPr sz="1125"/>
          </a:p>
        </p:txBody>
      </p:sp>
      <p:sp>
        <p:nvSpPr>
          <p:cNvPr id="952" name="Google Shape;952;p27"/>
          <p:cNvSpPr txBox="1"/>
          <p:nvPr/>
        </p:nvSpPr>
        <p:spPr>
          <a:xfrm>
            <a:off x="7150174" y="5447842"/>
            <a:ext cx="1789763" cy="597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각각의 컨텐츠 정보는 떄떄로  하나 이상의  관련영상을  가지고 있다. </a:t>
            </a:r>
            <a:endParaRPr sz="1125"/>
          </a:p>
        </p:txBody>
      </p:sp>
      <p:sp>
        <p:nvSpPr>
          <p:cNvPr id="953" name="Google Shape;953;p27"/>
          <p:cNvSpPr txBox="1"/>
          <p:nvPr/>
        </p:nvSpPr>
        <p:spPr>
          <a:xfrm>
            <a:off x="7174471" y="6102146"/>
            <a:ext cx="1789763" cy="674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각각의 관련영상은 하나의 컨텐츠 정보를 가지고 있다. </a:t>
            </a:r>
            <a:endParaRPr sz="1125">
              <a:solidFill>
                <a:schemeClr val="dk1"/>
              </a:solidFill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endParaRPr sz="1013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954" name="Google Shape;954;p27"/>
          <p:cNvSpPr txBox="1"/>
          <p:nvPr/>
        </p:nvSpPr>
        <p:spPr>
          <a:xfrm>
            <a:off x="9103622" y="6102146"/>
            <a:ext cx="578813" cy="520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관련영상-컨텐츠정보</a:t>
            </a:r>
            <a:endParaRPr sz="1013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955" name="Google Shape;955;p27"/>
          <p:cNvSpPr txBox="1"/>
          <p:nvPr/>
        </p:nvSpPr>
        <p:spPr>
          <a:xfrm>
            <a:off x="9671650" y="5619118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</a:t>
            </a:r>
            <a:endParaRPr sz="1238"/>
          </a:p>
        </p:txBody>
      </p:sp>
      <p:sp>
        <p:nvSpPr>
          <p:cNvPr id="956" name="Google Shape;956;p27"/>
          <p:cNvSpPr txBox="1"/>
          <p:nvPr/>
        </p:nvSpPr>
        <p:spPr>
          <a:xfrm>
            <a:off x="9671650" y="6225788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</a:t>
            </a:r>
            <a:endParaRPr sz="1238"/>
          </a:p>
        </p:txBody>
      </p:sp>
      <p:sp>
        <p:nvSpPr>
          <p:cNvPr id="957" name="Google Shape;957;p27"/>
          <p:cNvSpPr txBox="1"/>
          <p:nvPr/>
        </p:nvSpPr>
        <p:spPr>
          <a:xfrm>
            <a:off x="10207524" y="5619118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50</a:t>
            </a:r>
            <a:endParaRPr sz="1238"/>
          </a:p>
        </p:txBody>
      </p:sp>
      <p:sp>
        <p:nvSpPr>
          <p:cNvPr id="958" name="Google Shape;958;p27"/>
          <p:cNvSpPr txBox="1"/>
          <p:nvPr/>
        </p:nvSpPr>
        <p:spPr>
          <a:xfrm>
            <a:off x="10689812" y="5624064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0</a:t>
            </a:r>
            <a:endParaRPr sz="1238"/>
          </a:p>
        </p:txBody>
      </p:sp>
      <p:sp>
        <p:nvSpPr>
          <p:cNvPr id="959" name="Google Shape;959;p27"/>
          <p:cNvSpPr txBox="1"/>
          <p:nvPr/>
        </p:nvSpPr>
        <p:spPr>
          <a:xfrm>
            <a:off x="11139947" y="5624064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20</a:t>
            </a:r>
            <a:endParaRPr sz="1238"/>
          </a:p>
        </p:txBody>
      </p:sp>
      <p:sp>
        <p:nvSpPr>
          <p:cNvPr id="960" name="Google Shape;960;p27"/>
          <p:cNvSpPr txBox="1"/>
          <p:nvPr/>
        </p:nvSpPr>
        <p:spPr>
          <a:xfrm>
            <a:off x="10207524" y="6225788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961" name="Google Shape;961;p27"/>
          <p:cNvSpPr txBox="1"/>
          <p:nvPr/>
        </p:nvSpPr>
        <p:spPr>
          <a:xfrm>
            <a:off x="10668377" y="6217544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962" name="Google Shape;962;p27"/>
          <p:cNvSpPr txBox="1"/>
          <p:nvPr/>
        </p:nvSpPr>
        <p:spPr>
          <a:xfrm>
            <a:off x="11161382" y="6217544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963" name="Google Shape;963;p27"/>
          <p:cNvSpPr txBox="1"/>
          <p:nvPr/>
        </p:nvSpPr>
        <p:spPr>
          <a:xfrm>
            <a:off x="6467117" y="4467979"/>
            <a:ext cx="2037997" cy="27439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chemeClr val="lt1"/>
              </a:buClr>
              <a:buSzPts val="1100"/>
            </a:pPr>
            <a:r>
              <a:rPr lang="en" sz="1238" b="1" dirty="0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14.컨텐츠정보-관련영상</a:t>
            </a:r>
            <a:endParaRPr sz="1238" dirty="0"/>
          </a:p>
        </p:txBody>
      </p:sp>
      <p:sp>
        <p:nvSpPr>
          <p:cNvPr id="964" name="Google Shape;964;p27"/>
          <p:cNvSpPr txBox="1"/>
          <p:nvPr/>
        </p:nvSpPr>
        <p:spPr>
          <a:xfrm>
            <a:off x="10569187" y="5146764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최소</a:t>
            </a:r>
            <a:endParaRPr sz="675"/>
          </a:p>
        </p:txBody>
      </p:sp>
      <p:sp>
        <p:nvSpPr>
          <p:cNvPr id="2" name="Google Shape;496;p23">
            <a:extLst>
              <a:ext uri="{FF2B5EF4-FFF2-40B4-BE49-F238E27FC236}">
                <a16:creationId xmlns:a16="http://schemas.microsoft.com/office/drawing/2014/main" id="{737BF27D-0513-1674-16FD-ABDB47BAEC58}"/>
              </a:ext>
            </a:extLst>
          </p:cNvPr>
          <p:cNvSpPr txBox="1"/>
          <p:nvPr/>
        </p:nvSpPr>
        <p:spPr>
          <a:xfrm>
            <a:off x="7582876" y="1821656"/>
            <a:ext cx="1220366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계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정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의</a:t>
            </a:r>
            <a:endParaRPr sz="1238" dirty="0"/>
          </a:p>
        </p:txBody>
      </p:sp>
      <p:sp>
        <p:nvSpPr>
          <p:cNvPr id="3" name="Google Shape;496;p23">
            <a:extLst>
              <a:ext uri="{FF2B5EF4-FFF2-40B4-BE49-F238E27FC236}">
                <a16:creationId xmlns:a16="http://schemas.microsoft.com/office/drawing/2014/main" id="{543D2C5C-2AF8-3D2A-CCB8-7615F202501E}"/>
              </a:ext>
            </a:extLst>
          </p:cNvPr>
          <p:cNvSpPr txBox="1"/>
          <p:nvPr/>
        </p:nvSpPr>
        <p:spPr>
          <a:xfrm>
            <a:off x="7473109" y="4969836"/>
            <a:ext cx="1220366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계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정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의</a:t>
            </a:r>
            <a:endParaRPr sz="1238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28"/>
          <p:cNvSpPr txBox="1"/>
          <p:nvPr/>
        </p:nvSpPr>
        <p:spPr>
          <a:xfrm>
            <a:off x="6525864" y="662721"/>
            <a:ext cx="3582324" cy="34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500"/>
            </a:pPr>
            <a:r>
              <a:rPr lang="en" sz="1688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5. 프로세스 계층도</a:t>
            </a:r>
            <a:endParaRPr sz="1238"/>
          </a:p>
        </p:txBody>
      </p:sp>
      <p:sp>
        <p:nvSpPr>
          <p:cNvPr id="971" name="Google Shape;971;p28"/>
          <p:cNvSpPr txBox="1"/>
          <p:nvPr/>
        </p:nvSpPr>
        <p:spPr>
          <a:xfrm rot="10800000" flipH="1">
            <a:off x="6249888" y="9746274"/>
            <a:ext cx="5787450" cy="227501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972" name="Google Shape;972;p28"/>
          <p:cNvSpPr txBox="1"/>
          <p:nvPr/>
        </p:nvSpPr>
        <p:spPr>
          <a:xfrm rot="10800000" flipH="1">
            <a:off x="6249888" y="300038"/>
            <a:ext cx="5787450" cy="227501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973" name="Google Shape;973;p28"/>
          <p:cNvSpPr txBox="1"/>
          <p:nvPr/>
        </p:nvSpPr>
        <p:spPr>
          <a:xfrm>
            <a:off x="10587470" y="9686925"/>
            <a:ext cx="1396728" cy="2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chemeClr val="lt1"/>
              </a:buClr>
              <a:buSzPts val="1100"/>
            </a:pPr>
            <a:r>
              <a:rPr lang="en" sz="1238" b="1" dirty="0" err="1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rPr>
              <a:t>프로세스</a:t>
            </a:r>
            <a:r>
              <a:rPr lang="en" sz="1238" b="1" dirty="0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1238" b="1" dirty="0" err="1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rPr>
              <a:t>계층도</a:t>
            </a:r>
            <a:endParaRPr sz="1238" dirty="0"/>
          </a:p>
        </p:txBody>
      </p:sp>
      <p:sp>
        <p:nvSpPr>
          <p:cNvPr id="974" name="Google Shape;974;p28"/>
          <p:cNvSpPr txBox="1"/>
          <p:nvPr/>
        </p:nvSpPr>
        <p:spPr>
          <a:xfrm>
            <a:off x="8552153" y="1483675"/>
            <a:ext cx="1208250" cy="257018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chemeClr val="lt1"/>
              </a:buClr>
              <a:buSzPts val="1000"/>
            </a:pPr>
            <a:r>
              <a:rPr lang="en" sz="1125" b="1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OTT 서비스</a:t>
            </a:r>
            <a:endParaRPr sz="1238"/>
          </a:p>
        </p:txBody>
      </p:sp>
      <p:sp>
        <p:nvSpPr>
          <p:cNvPr id="975" name="Google Shape;975;p28"/>
          <p:cNvSpPr txBox="1"/>
          <p:nvPr/>
        </p:nvSpPr>
        <p:spPr>
          <a:xfrm>
            <a:off x="6421368" y="2240468"/>
            <a:ext cx="1208250" cy="257018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chemeClr val="lt1"/>
              </a:buClr>
              <a:buSzPts val="1000"/>
            </a:pPr>
            <a:r>
              <a:rPr lang="en" sz="1125" b="1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1. 회원관리</a:t>
            </a:r>
            <a:endParaRPr sz="1238"/>
          </a:p>
        </p:txBody>
      </p:sp>
      <p:cxnSp>
        <p:nvCxnSpPr>
          <p:cNvPr id="976" name="Google Shape;976;p28"/>
          <p:cNvCxnSpPr/>
          <p:nvPr/>
        </p:nvCxnSpPr>
        <p:spPr>
          <a:xfrm>
            <a:off x="7021548" y="1978270"/>
            <a:ext cx="4308435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977" name="Google Shape;977;p28"/>
          <p:cNvCxnSpPr/>
          <p:nvPr/>
        </p:nvCxnSpPr>
        <p:spPr>
          <a:xfrm>
            <a:off x="7021548" y="1978270"/>
            <a:ext cx="0" cy="237392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978" name="Google Shape;978;p28"/>
          <p:cNvSpPr txBox="1"/>
          <p:nvPr/>
        </p:nvSpPr>
        <p:spPr>
          <a:xfrm>
            <a:off x="7857513" y="2235523"/>
            <a:ext cx="1208250" cy="257018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chemeClr val="lt1"/>
              </a:buClr>
              <a:buSzPts val="1000"/>
            </a:pPr>
            <a:r>
              <a:rPr lang="en" sz="1125" b="1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2. 컨텐츠 관리</a:t>
            </a:r>
            <a:endParaRPr sz="1238"/>
          </a:p>
        </p:txBody>
      </p:sp>
      <p:sp>
        <p:nvSpPr>
          <p:cNvPr id="979" name="Google Shape;979;p28"/>
          <p:cNvSpPr txBox="1"/>
          <p:nvPr/>
        </p:nvSpPr>
        <p:spPr>
          <a:xfrm>
            <a:off x="9264185" y="2240468"/>
            <a:ext cx="1208250" cy="257018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chemeClr val="lt1"/>
              </a:buClr>
              <a:buSzPts val="1000"/>
            </a:pPr>
            <a:r>
              <a:rPr lang="en" sz="1125" b="1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3. 리뷰 관리</a:t>
            </a:r>
            <a:endParaRPr sz="1238"/>
          </a:p>
        </p:txBody>
      </p:sp>
      <p:sp>
        <p:nvSpPr>
          <p:cNvPr id="980" name="Google Shape;980;p28"/>
          <p:cNvSpPr txBox="1"/>
          <p:nvPr/>
        </p:nvSpPr>
        <p:spPr>
          <a:xfrm>
            <a:off x="10700330" y="2235523"/>
            <a:ext cx="1208250" cy="257018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chemeClr val="lt1"/>
              </a:buClr>
              <a:buSzPts val="1000"/>
            </a:pPr>
            <a:r>
              <a:rPr lang="en" sz="1125" b="1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4. 구독 관리</a:t>
            </a:r>
            <a:endParaRPr sz="1238"/>
          </a:p>
        </p:txBody>
      </p:sp>
      <p:cxnSp>
        <p:nvCxnSpPr>
          <p:cNvPr id="981" name="Google Shape;981;p28"/>
          <p:cNvCxnSpPr/>
          <p:nvPr/>
        </p:nvCxnSpPr>
        <p:spPr>
          <a:xfrm>
            <a:off x="11329983" y="1978270"/>
            <a:ext cx="0" cy="237392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982" name="Google Shape;982;p28"/>
          <p:cNvCxnSpPr/>
          <p:nvPr/>
        </p:nvCxnSpPr>
        <p:spPr>
          <a:xfrm>
            <a:off x="8468411" y="1978270"/>
            <a:ext cx="0" cy="237392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983" name="Google Shape;983;p28"/>
          <p:cNvCxnSpPr/>
          <p:nvPr/>
        </p:nvCxnSpPr>
        <p:spPr>
          <a:xfrm>
            <a:off x="9861686" y="1978270"/>
            <a:ext cx="0" cy="237263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984" name="Google Shape;984;p28"/>
          <p:cNvCxnSpPr/>
          <p:nvPr/>
        </p:nvCxnSpPr>
        <p:spPr>
          <a:xfrm>
            <a:off x="9143613" y="1740877"/>
            <a:ext cx="0" cy="237263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985" name="Google Shape;985;p28"/>
          <p:cNvSpPr txBox="1"/>
          <p:nvPr/>
        </p:nvSpPr>
        <p:spPr>
          <a:xfrm>
            <a:off x="8495480" y="3069598"/>
            <a:ext cx="1208250" cy="257018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chemeClr val="lt1"/>
              </a:buClr>
              <a:buSzPts val="1000"/>
            </a:pPr>
            <a:r>
              <a:rPr lang="en" sz="1125" b="1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1. 회원관리</a:t>
            </a:r>
            <a:endParaRPr sz="1238"/>
          </a:p>
        </p:txBody>
      </p:sp>
      <p:sp>
        <p:nvSpPr>
          <p:cNvPr id="986" name="Google Shape;986;p28"/>
          <p:cNvSpPr txBox="1"/>
          <p:nvPr/>
        </p:nvSpPr>
        <p:spPr>
          <a:xfrm>
            <a:off x="7211889" y="3475970"/>
            <a:ext cx="986175" cy="430142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rgbClr val="080808"/>
              </a:buClr>
              <a:buSzPts val="1000"/>
            </a:pPr>
            <a:r>
              <a:rPr lang="en" sz="1125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1.1 회원가입</a:t>
            </a:r>
            <a:endParaRPr sz="1238"/>
          </a:p>
        </p:txBody>
      </p:sp>
      <p:sp>
        <p:nvSpPr>
          <p:cNvPr id="987" name="Google Shape;987;p28"/>
          <p:cNvSpPr txBox="1"/>
          <p:nvPr/>
        </p:nvSpPr>
        <p:spPr>
          <a:xfrm>
            <a:off x="8585067" y="3562539"/>
            <a:ext cx="986175" cy="430142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rgbClr val="080808"/>
              </a:buClr>
              <a:buSzPts val="1000"/>
            </a:pPr>
            <a:r>
              <a:rPr lang="en" sz="1125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1.2 회원 정보수정</a:t>
            </a:r>
            <a:endParaRPr sz="1238"/>
          </a:p>
        </p:txBody>
      </p:sp>
      <p:sp>
        <p:nvSpPr>
          <p:cNvPr id="988" name="Google Shape;988;p28"/>
          <p:cNvSpPr txBox="1"/>
          <p:nvPr/>
        </p:nvSpPr>
        <p:spPr>
          <a:xfrm>
            <a:off x="10169919" y="3475970"/>
            <a:ext cx="986175" cy="430142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rgbClr val="080808"/>
              </a:buClr>
              <a:buSzPts val="1000"/>
            </a:pPr>
            <a:r>
              <a:rPr lang="en" sz="1125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1.3 회원탈퇴</a:t>
            </a:r>
            <a:endParaRPr sz="1238"/>
          </a:p>
        </p:txBody>
      </p:sp>
      <p:sp>
        <p:nvSpPr>
          <p:cNvPr id="989" name="Google Shape;989;p28"/>
          <p:cNvSpPr txBox="1"/>
          <p:nvPr/>
        </p:nvSpPr>
        <p:spPr>
          <a:xfrm>
            <a:off x="7211889" y="4172670"/>
            <a:ext cx="986175" cy="257018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1125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1.1.1 이름</a:t>
            </a:r>
            <a:endParaRPr sz="1238"/>
          </a:p>
        </p:txBody>
      </p:sp>
      <p:sp>
        <p:nvSpPr>
          <p:cNvPr id="990" name="Google Shape;990;p28"/>
          <p:cNvSpPr txBox="1"/>
          <p:nvPr/>
        </p:nvSpPr>
        <p:spPr>
          <a:xfrm>
            <a:off x="7211889" y="4582836"/>
            <a:ext cx="986175" cy="430142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1125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1.1.2 사용자 닉네임</a:t>
            </a:r>
            <a:endParaRPr sz="1238"/>
          </a:p>
        </p:txBody>
      </p:sp>
      <p:sp>
        <p:nvSpPr>
          <p:cNvPr id="991" name="Google Shape;991;p28"/>
          <p:cNvSpPr txBox="1"/>
          <p:nvPr/>
        </p:nvSpPr>
        <p:spPr>
          <a:xfrm>
            <a:off x="7211889" y="5022314"/>
            <a:ext cx="986175" cy="430142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1125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1.1.3 이메일</a:t>
            </a:r>
            <a:endParaRPr sz="1238"/>
          </a:p>
        </p:txBody>
      </p:sp>
      <p:sp>
        <p:nvSpPr>
          <p:cNvPr id="992" name="Google Shape;992;p28"/>
          <p:cNvSpPr txBox="1"/>
          <p:nvPr/>
        </p:nvSpPr>
        <p:spPr>
          <a:xfrm>
            <a:off x="7211889" y="5411518"/>
            <a:ext cx="986175" cy="430142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1125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1.1.4 비밀번호</a:t>
            </a:r>
            <a:endParaRPr sz="1238"/>
          </a:p>
        </p:txBody>
      </p:sp>
      <p:sp>
        <p:nvSpPr>
          <p:cNvPr id="993" name="Google Shape;993;p28"/>
          <p:cNvSpPr txBox="1"/>
          <p:nvPr/>
        </p:nvSpPr>
        <p:spPr>
          <a:xfrm>
            <a:off x="8606503" y="4284452"/>
            <a:ext cx="986175" cy="430142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1125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1.2.1 이름변경</a:t>
            </a:r>
            <a:endParaRPr sz="1238"/>
          </a:p>
        </p:txBody>
      </p:sp>
      <p:sp>
        <p:nvSpPr>
          <p:cNvPr id="994" name="Google Shape;994;p28"/>
          <p:cNvSpPr txBox="1"/>
          <p:nvPr/>
        </p:nvSpPr>
        <p:spPr>
          <a:xfrm>
            <a:off x="8607832" y="4711571"/>
            <a:ext cx="1120500" cy="430142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1125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1.2.2 이메일변경</a:t>
            </a:r>
            <a:endParaRPr sz="1238"/>
          </a:p>
        </p:txBody>
      </p:sp>
      <p:sp>
        <p:nvSpPr>
          <p:cNvPr id="995" name="Google Shape;995;p28"/>
          <p:cNvSpPr txBox="1"/>
          <p:nvPr/>
        </p:nvSpPr>
        <p:spPr>
          <a:xfrm>
            <a:off x="8606510" y="5072007"/>
            <a:ext cx="1286888" cy="430142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1125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1.2.3 비밀번호 변경</a:t>
            </a:r>
            <a:endParaRPr sz="1238"/>
          </a:p>
        </p:txBody>
      </p:sp>
      <p:sp>
        <p:nvSpPr>
          <p:cNvPr id="996" name="Google Shape;996;p28"/>
          <p:cNvSpPr txBox="1"/>
          <p:nvPr/>
        </p:nvSpPr>
        <p:spPr>
          <a:xfrm>
            <a:off x="8618549" y="5490507"/>
            <a:ext cx="1286888" cy="430142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1125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1.2.4 전화번호 변경</a:t>
            </a:r>
            <a:endParaRPr sz="1238"/>
          </a:p>
        </p:txBody>
      </p:sp>
      <p:sp>
        <p:nvSpPr>
          <p:cNvPr id="997" name="Google Shape;997;p28"/>
          <p:cNvSpPr txBox="1"/>
          <p:nvPr/>
        </p:nvSpPr>
        <p:spPr>
          <a:xfrm>
            <a:off x="10192366" y="4283621"/>
            <a:ext cx="1286888" cy="430142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1125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1.3.1 회원탈퇴 신청</a:t>
            </a:r>
            <a:endParaRPr sz="1238"/>
          </a:p>
        </p:txBody>
      </p:sp>
      <p:sp>
        <p:nvSpPr>
          <p:cNvPr id="998" name="Google Shape;998;p28"/>
          <p:cNvSpPr txBox="1"/>
          <p:nvPr/>
        </p:nvSpPr>
        <p:spPr>
          <a:xfrm>
            <a:off x="10169924" y="5091300"/>
            <a:ext cx="1331775" cy="430142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1125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1.3.2 회원탈퇴 확인</a:t>
            </a:r>
            <a:endParaRPr sz="1238"/>
          </a:p>
        </p:txBody>
      </p:sp>
      <p:sp>
        <p:nvSpPr>
          <p:cNvPr id="999" name="Google Shape;999;p28"/>
          <p:cNvSpPr txBox="1"/>
          <p:nvPr/>
        </p:nvSpPr>
        <p:spPr>
          <a:xfrm>
            <a:off x="10169924" y="5898966"/>
            <a:ext cx="1331775" cy="430142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1125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1.3.3 회원정보 삭제</a:t>
            </a:r>
            <a:endParaRPr sz="1238"/>
          </a:p>
        </p:txBody>
      </p:sp>
      <p:sp>
        <p:nvSpPr>
          <p:cNvPr id="1000" name="Google Shape;1000;p28"/>
          <p:cNvSpPr/>
          <p:nvPr/>
        </p:nvSpPr>
        <p:spPr>
          <a:xfrm>
            <a:off x="7126151" y="3562453"/>
            <a:ext cx="87075" cy="3110904"/>
          </a:xfrm>
          <a:custGeom>
            <a:avLst/>
            <a:gdLst/>
            <a:ahLst/>
            <a:cxnLst/>
            <a:rect l="l" t="t" r="r" b="b"/>
            <a:pathLst>
              <a:path w="449" h="1872" extrusionOk="0">
                <a:moveTo>
                  <a:pt x="449" y="0"/>
                </a:moveTo>
                <a:lnTo>
                  <a:pt x="449" y="144"/>
                </a:lnTo>
                <a:lnTo>
                  <a:pt x="0" y="144"/>
                </a:lnTo>
                <a:lnTo>
                  <a:pt x="0" y="1872"/>
                </a:lnTo>
                <a:lnTo>
                  <a:pt x="62" y="1872"/>
                </a:lnTo>
              </a:path>
            </a:pathLst>
          </a:custGeom>
          <a:noFill/>
          <a:ln w="12700" cap="flat" cmpd="sng">
            <a:solidFill>
              <a:srgbClr val="009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cxnSp>
        <p:nvCxnSpPr>
          <p:cNvPr id="1001" name="Google Shape;1001;p28"/>
          <p:cNvCxnSpPr/>
          <p:nvPr/>
        </p:nvCxnSpPr>
        <p:spPr>
          <a:xfrm>
            <a:off x="7124808" y="6015819"/>
            <a:ext cx="87075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02" name="Google Shape;1002;p28"/>
          <p:cNvCxnSpPr/>
          <p:nvPr/>
        </p:nvCxnSpPr>
        <p:spPr>
          <a:xfrm>
            <a:off x="7124798" y="5237371"/>
            <a:ext cx="87075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03" name="Google Shape;1003;p28"/>
          <p:cNvCxnSpPr/>
          <p:nvPr/>
        </p:nvCxnSpPr>
        <p:spPr>
          <a:xfrm>
            <a:off x="7126151" y="4798587"/>
            <a:ext cx="87075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004" name="Google Shape;1004;p28"/>
          <p:cNvSpPr/>
          <p:nvPr/>
        </p:nvSpPr>
        <p:spPr>
          <a:xfrm>
            <a:off x="8519434" y="3992766"/>
            <a:ext cx="514463" cy="2485911"/>
          </a:xfrm>
          <a:custGeom>
            <a:avLst/>
            <a:gdLst/>
            <a:ahLst/>
            <a:cxnLst/>
            <a:rect l="l" t="t" r="r" b="b"/>
            <a:pathLst>
              <a:path w="449" h="1872" extrusionOk="0">
                <a:moveTo>
                  <a:pt x="449" y="0"/>
                </a:moveTo>
                <a:lnTo>
                  <a:pt x="449" y="144"/>
                </a:lnTo>
                <a:lnTo>
                  <a:pt x="0" y="144"/>
                </a:lnTo>
                <a:lnTo>
                  <a:pt x="0" y="1872"/>
                </a:lnTo>
                <a:lnTo>
                  <a:pt x="62" y="1872"/>
                </a:lnTo>
              </a:path>
            </a:pathLst>
          </a:custGeom>
          <a:noFill/>
          <a:ln w="12700" cap="flat" cmpd="sng">
            <a:solidFill>
              <a:srgbClr val="009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cxnSp>
        <p:nvCxnSpPr>
          <p:cNvPr id="1005" name="Google Shape;1005;p28"/>
          <p:cNvCxnSpPr/>
          <p:nvPr/>
        </p:nvCxnSpPr>
        <p:spPr>
          <a:xfrm>
            <a:off x="8520746" y="6074629"/>
            <a:ext cx="87075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06" name="Google Shape;1006;p28"/>
          <p:cNvCxnSpPr/>
          <p:nvPr/>
        </p:nvCxnSpPr>
        <p:spPr>
          <a:xfrm>
            <a:off x="8520762" y="5287068"/>
            <a:ext cx="87075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07" name="Google Shape;1007;p28"/>
          <p:cNvCxnSpPr/>
          <p:nvPr/>
        </p:nvCxnSpPr>
        <p:spPr>
          <a:xfrm>
            <a:off x="8520765" y="4499534"/>
            <a:ext cx="87075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008" name="Google Shape;1008;p28"/>
          <p:cNvSpPr/>
          <p:nvPr/>
        </p:nvSpPr>
        <p:spPr>
          <a:xfrm>
            <a:off x="10073454" y="3819629"/>
            <a:ext cx="591553" cy="2354145"/>
          </a:xfrm>
          <a:custGeom>
            <a:avLst/>
            <a:gdLst/>
            <a:ahLst/>
            <a:cxnLst/>
            <a:rect l="l" t="t" r="r" b="b"/>
            <a:pathLst>
              <a:path w="449" h="1872" extrusionOk="0">
                <a:moveTo>
                  <a:pt x="449" y="0"/>
                </a:moveTo>
                <a:lnTo>
                  <a:pt x="449" y="144"/>
                </a:lnTo>
                <a:lnTo>
                  <a:pt x="0" y="144"/>
                </a:lnTo>
                <a:lnTo>
                  <a:pt x="0" y="1872"/>
                </a:lnTo>
                <a:lnTo>
                  <a:pt x="62" y="1872"/>
                </a:lnTo>
              </a:path>
            </a:pathLst>
          </a:custGeom>
          <a:noFill/>
          <a:ln w="12700" cap="flat" cmpd="sng">
            <a:solidFill>
              <a:srgbClr val="009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cxnSp>
        <p:nvCxnSpPr>
          <p:cNvPr id="1009" name="Google Shape;1009;p28"/>
          <p:cNvCxnSpPr/>
          <p:nvPr/>
        </p:nvCxnSpPr>
        <p:spPr>
          <a:xfrm>
            <a:off x="10073462" y="6173769"/>
            <a:ext cx="87075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10" name="Google Shape;1010;p28"/>
          <p:cNvCxnSpPr/>
          <p:nvPr/>
        </p:nvCxnSpPr>
        <p:spPr>
          <a:xfrm>
            <a:off x="10074800" y="5342896"/>
            <a:ext cx="87075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11" name="Google Shape;1011;p28"/>
          <p:cNvCxnSpPr/>
          <p:nvPr/>
        </p:nvCxnSpPr>
        <p:spPr>
          <a:xfrm>
            <a:off x="10085518" y="4525212"/>
            <a:ext cx="87075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12" name="Google Shape;1012;p28"/>
          <p:cNvCxnSpPr/>
          <p:nvPr/>
        </p:nvCxnSpPr>
        <p:spPr>
          <a:xfrm>
            <a:off x="7727769" y="3417329"/>
            <a:ext cx="2949075" cy="4725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13" name="Google Shape;1013;p28"/>
          <p:cNvCxnSpPr/>
          <p:nvPr/>
        </p:nvCxnSpPr>
        <p:spPr>
          <a:xfrm rot="10800000">
            <a:off x="7726329" y="3417329"/>
            <a:ext cx="0" cy="145125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14" name="Google Shape;1014;p28"/>
          <p:cNvCxnSpPr/>
          <p:nvPr/>
        </p:nvCxnSpPr>
        <p:spPr>
          <a:xfrm rot="10800000">
            <a:off x="9120943" y="3417329"/>
            <a:ext cx="0" cy="145125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15" name="Google Shape;1015;p28"/>
          <p:cNvCxnSpPr/>
          <p:nvPr/>
        </p:nvCxnSpPr>
        <p:spPr>
          <a:xfrm rot="10800000">
            <a:off x="10673641" y="3417329"/>
            <a:ext cx="0" cy="145125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grpSp>
        <p:nvGrpSpPr>
          <p:cNvPr id="1016" name="Google Shape;1016;p28"/>
          <p:cNvGrpSpPr/>
          <p:nvPr/>
        </p:nvGrpSpPr>
        <p:grpSpPr>
          <a:xfrm>
            <a:off x="8087939" y="176398"/>
            <a:ext cx="2122065" cy="412140"/>
            <a:chOff x="671" y="759"/>
            <a:chExt cx="1225" cy="250"/>
          </a:xfrm>
        </p:grpSpPr>
        <p:sp>
          <p:nvSpPr>
            <p:cNvPr id="1017" name="Google Shape;1017;p28"/>
            <p:cNvSpPr txBox="1"/>
            <p:nvPr/>
          </p:nvSpPr>
          <p:spPr>
            <a:xfrm>
              <a:off x="745" y="853"/>
              <a:ext cx="1151" cy="156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endParaRPr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1018" name="Google Shape;1018;p28"/>
            <p:cNvSpPr txBox="1"/>
            <p:nvPr/>
          </p:nvSpPr>
          <p:spPr>
            <a:xfrm>
              <a:off x="671" y="759"/>
              <a:ext cx="1150" cy="208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pPr algn="ctr">
                <a:buClr>
                  <a:schemeClr val="lt1"/>
                </a:buClr>
                <a:buSzPts val="1500"/>
              </a:pPr>
              <a:r>
                <a:rPr lang="en" sz="1688" b="1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프로세스 계층도</a:t>
              </a:r>
              <a:endParaRPr sz="1238"/>
            </a:p>
          </p:txBody>
        </p:sp>
      </p:grpSp>
      <p:sp>
        <p:nvSpPr>
          <p:cNvPr id="1020" name="Google Shape;1020;p28"/>
          <p:cNvSpPr txBox="1"/>
          <p:nvPr/>
        </p:nvSpPr>
        <p:spPr>
          <a:xfrm>
            <a:off x="7211889" y="5800740"/>
            <a:ext cx="986175" cy="430142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1125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1.1.5 전화번호</a:t>
            </a:r>
            <a:endParaRPr sz="1238"/>
          </a:p>
        </p:txBody>
      </p:sp>
      <p:sp>
        <p:nvSpPr>
          <p:cNvPr id="1021" name="Google Shape;1021;p28"/>
          <p:cNvSpPr txBox="1"/>
          <p:nvPr/>
        </p:nvSpPr>
        <p:spPr>
          <a:xfrm>
            <a:off x="7233264" y="6135006"/>
            <a:ext cx="986175" cy="430142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1125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1.1.6 생년월일</a:t>
            </a:r>
            <a:endParaRPr sz="1238"/>
          </a:p>
        </p:txBody>
      </p:sp>
      <p:sp>
        <p:nvSpPr>
          <p:cNvPr id="1022" name="Google Shape;1022;p28"/>
          <p:cNvSpPr txBox="1"/>
          <p:nvPr/>
        </p:nvSpPr>
        <p:spPr>
          <a:xfrm>
            <a:off x="7233264" y="6544837"/>
            <a:ext cx="986175" cy="257018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1125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1.1.7 성별</a:t>
            </a:r>
            <a:endParaRPr sz="1238"/>
          </a:p>
        </p:txBody>
      </p:sp>
      <p:cxnSp>
        <p:nvCxnSpPr>
          <p:cNvPr id="1023" name="Google Shape;1023;p28"/>
          <p:cNvCxnSpPr/>
          <p:nvPr/>
        </p:nvCxnSpPr>
        <p:spPr>
          <a:xfrm>
            <a:off x="7124801" y="4301000"/>
            <a:ext cx="87075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24" name="Google Shape;1024;p28"/>
          <p:cNvCxnSpPr/>
          <p:nvPr/>
        </p:nvCxnSpPr>
        <p:spPr>
          <a:xfrm>
            <a:off x="7126151" y="5626616"/>
            <a:ext cx="87075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25" name="Google Shape;1025;p28"/>
          <p:cNvCxnSpPr/>
          <p:nvPr/>
        </p:nvCxnSpPr>
        <p:spPr>
          <a:xfrm>
            <a:off x="7126151" y="6350103"/>
            <a:ext cx="87075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26" name="Google Shape;1026;p28"/>
          <p:cNvCxnSpPr/>
          <p:nvPr/>
        </p:nvCxnSpPr>
        <p:spPr>
          <a:xfrm>
            <a:off x="7126151" y="6673372"/>
            <a:ext cx="87075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027" name="Google Shape;1027;p28"/>
          <p:cNvSpPr txBox="1"/>
          <p:nvPr/>
        </p:nvSpPr>
        <p:spPr>
          <a:xfrm>
            <a:off x="8618549" y="5859563"/>
            <a:ext cx="1286888" cy="430142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1125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1.2.5 생년월일 수정</a:t>
            </a:r>
            <a:endParaRPr sz="1238"/>
          </a:p>
        </p:txBody>
      </p:sp>
      <p:sp>
        <p:nvSpPr>
          <p:cNvPr id="1028" name="Google Shape;1028;p28"/>
          <p:cNvSpPr txBox="1"/>
          <p:nvPr/>
        </p:nvSpPr>
        <p:spPr>
          <a:xfrm>
            <a:off x="8618547" y="6269429"/>
            <a:ext cx="1085063" cy="430142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1125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1.2.6 성별 수정</a:t>
            </a:r>
            <a:endParaRPr sz="1238"/>
          </a:p>
        </p:txBody>
      </p:sp>
      <p:cxnSp>
        <p:nvCxnSpPr>
          <p:cNvPr id="1029" name="Google Shape;1029;p28"/>
          <p:cNvCxnSpPr/>
          <p:nvPr/>
        </p:nvCxnSpPr>
        <p:spPr>
          <a:xfrm>
            <a:off x="8531461" y="5705573"/>
            <a:ext cx="87075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30" name="Google Shape;1030;p28"/>
          <p:cNvCxnSpPr/>
          <p:nvPr/>
        </p:nvCxnSpPr>
        <p:spPr>
          <a:xfrm>
            <a:off x="8520746" y="4926651"/>
            <a:ext cx="87075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031" name="Google Shape;1031;p28"/>
          <p:cNvSpPr txBox="1"/>
          <p:nvPr/>
        </p:nvSpPr>
        <p:spPr>
          <a:xfrm>
            <a:off x="9682235" y="870638"/>
            <a:ext cx="2394225" cy="519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t" anchorCtr="0">
            <a:spAutoFit/>
          </a:bodyPr>
          <a:lstStyle/>
          <a:p>
            <a:endParaRPr sz="2025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28268" y="971550"/>
            <a:ext cx="5828089" cy="1329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9"/>
              </a:lnSpc>
            </a:pPr>
            <a:r>
              <a:rPr lang="en-US" sz="3106" spc="-43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팀원 및 팀원별 역할 소개</a:t>
            </a:r>
          </a:p>
          <a:p>
            <a:pPr algn="ctr">
              <a:lnSpc>
                <a:spcPts val="6589"/>
              </a:lnSpc>
              <a:spcBef>
                <a:spcPct val="0"/>
              </a:spcBef>
            </a:pPr>
            <a:endParaRPr lang="en-US" sz="3106" spc="-43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625472" y="3516480"/>
            <a:ext cx="4024366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김예승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8988" y="4462409"/>
            <a:ext cx="4024366" cy="1884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7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기획 및 정보수집</a:t>
            </a:r>
          </a:p>
          <a:p>
            <a:pPr marL="582927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데이터 베이스 설계</a:t>
            </a:r>
          </a:p>
          <a:p>
            <a:pPr marL="582927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데이터 베이스 구축</a:t>
            </a:r>
          </a:p>
          <a:p>
            <a:pPr marL="582927" lvl="1" indent="-291463" algn="l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웹페이지 제작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8988" y="2464994"/>
            <a:ext cx="1505013" cy="2339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9118"/>
              </a:lnSpc>
              <a:spcBef>
                <a:spcPct val="0"/>
              </a:spcBef>
            </a:pPr>
            <a:r>
              <a:rPr lang="en-US" sz="13655" u="none" strike="noStrik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081308" y="2464994"/>
            <a:ext cx="1505013" cy="2339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9118"/>
              </a:lnSpc>
              <a:spcBef>
                <a:spcPct val="0"/>
              </a:spcBef>
            </a:pPr>
            <a:r>
              <a:rPr lang="en-US" sz="13655" u="none" strike="noStrik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73627" y="2464994"/>
            <a:ext cx="1505013" cy="2339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9118"/>
              </a:lnSpc>
              <a:spcBef>
                <a:spcPct val="0"/>
              </a:spcBef>
            </a:pPr>
            <a:r>
              <a:rPr lang="en-US" sz="13655" u="none" strike="noStrik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865947" y="2464994"/>
            <a:ext cx="1505013" cy="2339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9118"/>
              </a:lnSpc>
              <a:spcBef>
                <a:spcPct val="0"/>
              </a:spcBef>
            </a:pPr>
            <a:r>
              <a:rPr lang="en-US" sz="13655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17791" y="3516480"/>
            <a:ext cx="4024366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노문호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410110" y="3516480"/>
            <a:ext cx="4024366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임승택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802430" y="3516480"/>
            <a:ext cx="4024366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전성주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025171" y="4462409"/>
            <a:ext cx="4024366" cy="1884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7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기획 및 정보수집</a:t>
            </a:r>
          </a:p>
          <a:p>
            <a:pPr marL="582927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데이터 베이스 설계</a:t>
            </a:r>
          </a:p>
          <a:p>
            <a:pPr marL="582927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데이터 베이스 구축</a:t>
            </a:r>
          </a:p>
          <a:p>
            <a:pPr marL="582927" lvl="1" indent="-291463" algn="l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웹페이지 제작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361353" y="4462409"/>
            <a:ext cx="4024366" cy="1884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7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기획 및 정보수집</a:t>
            </a:r>
          </a:p>
          <a:p>
            <a:pPr marL="582927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데이터 베이스 설계</a:t>
            </a:r>
          </a:p>
          <a:p>
            <a:pPr marL="582927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데이터 베이스 구축</a:t>
            </a:r>
          </a:p>
          <a:p>
            <a:pPr marL="582927" lvl="1" indent="-291463" algn="l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웹페이지 제작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697535" y="4462409"/>
            <a:ext cx="4024366" cy="1884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7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기획 및 정보수집</a:t>
            </a:r>
          </a:p>
          <a:p>
            <a:pPr marL="582927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데이터 베이스 설계</a:t>
            </a:r>
          </a:p>
          <a:p>
            <a:pPr marL="582927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데이터 베이스 구축</a:t>
            </a:r>
          </a:p>
          <a:p>
            <a:pPr marL="582927" lvl="1" indent="-291463" algn="l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웹페이지 제작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29"/>
          <p:cNvSpPr txBox="1"/>
          <p:nvPr/>
        </p:nvSpPr>
        <p:spPr>
          <a:xfrm>
            <a:off x="8543433" y="1013940"/>
            <a:ext cx="1208250" cy="257018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chemeClr val="lt1"/>
              </a:buClr>
              <a:buSzPts val="1000"/>
            </a:pPr>
            <a:r>
              <a:rPr lang="en" sz="1125" b="1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2. 컨텐츠 관리</a:t>
            </a:r>
            <a:endParaRPr sz="1238"/>
          </a:p>
        </p:txBody>
      </p:sp>
      <p:sp>
        <p:nvSpPr>
          <p:cNvPr id="1038" name="Google Shape;1038;p29"/>
          <p:cNvSpPr txBox="1"/>
          <p:nvPr/>
        </p:nvSpPr>
        <p:spPr>
          <a:xfrm>
            <a:off x="7270236" y="1411313"/>
            <a:ext cx="1208250" cy="430142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rgbClr val="080808"/>
              </a:buClr>
              <a:buSzPts val="1000"/>
            </a:pPr>
            <a:r>
              <a:rPr lang="en" sz="1125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2.1 컨텐츠 등록</a:t>
            </a:r>
            <a:endParaRPr sz="1238"/>
          </a:p>
        </p:txBody>
      </p:sp>
      <p:sp>
        <p:nvSpPr>
          <p:cNvPr id="1039" name="Google Shape;1039;p29"/>
          <p:cNvSpPr txBox="1"/>
          <p:nvPr/>
        </p:nvSpPr>
        <p:spPr>
          <a:xfrm>
            <a:off x="8624286" y="1411313"/>
            <a:ext cx="1121175" cy="430142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rgbClr val="080808"/>
              </a:buClr>
              <a:buSzPts val="1000"/>
            </a:pPr>
            <a:r>
              <a:rPr lang="en" sz="1125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2.2 컨텐츠 수정</a:t>
            </a:r>
            <a:endParaRPr sz="1238"/>
          </a:p>
        </p:txBody>
      </p:sp>
      <p:sp>
        <p:nvSpPr>
          <p:cNvPr id="1040" name="Google Shape;1040;p29"/>
          <p:cNvSpPr txBox="1"/>
          <p:nvPr/>
        </p:nvSpPr>
        <p:spPr>
          <a:xfrm>
            <a:off x="9982891" y="1402200"/>
            <a:ext cx="1121175" cy="430142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rgbClr val="080808"/>
              </a:buClr>
              <a:buSzPts val="1000"/>
            </a:pPr>
            <a:r>
              <a:rPr lang="en" sz="1125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2.3 컨텐츠 삭제</a:t>
            </a:r>
            <a:endParaRPr sz="1238"/>
          </a:p>
        </p:txBody>
      </p:sp>
      <p:sp>
        <p:nvSpPr>
          <p:cNvPr id="1041" name="Google Shape;1041;p29"/>
          <p:cNvSpPr txBox="1"/>
          <p:nvPr/>
        </p:nvSpPr>
        <p:spPr>
          <a:xfrm>
            <a:off x="7270236" y="2170407"/>
            <a:ext cx="1208250" cy="430142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1125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2.1.1 데이터 입력</a:t>
            </a:r>
            <a:endParaRPr sz="1238"/>
          </a:p>
        </p:txBody>
      </p:sp>
      <p:sp>
        <p:nvSpPr>
          <p:cNvPr id="1042" name="Google Shape;1042;p29"/>
          <p:cNvSpPr txBox="1"/>
          <p:nvPr/>
        </p:nvSpPr>
        <p:spPr>
          <a:xfrm>
            <a:off x="7270235" y="2650901"/>
            <a:ext cx="1109363" cy="603266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1125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2.1.2 포스터 및 이미지 업로드</a:t>
            </a:r>
            <a:endParaRPr sz="1238"/>
          </a:p>
        </p:txBody>
      </p:sp>
      <p:sp>
        <p:nvSpPr>
          <p:cNvPr id="1043" name="Google Shape;1043;p29"/>
          <p:cNvSpPr txBox="1"/>
          <p:nvPr/>
        </p:nvSpPr>
        <p:spPr>
          <a:xfrm>
            <a:off x="7264330" y="3304491"/>
            <a:ext cx="1121175" cy="430142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1125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2.1.3 동영상 파일 업로드</a:t>
            </a:r>
            <a:endParaRPr sz="1238"/>
          </a:p>
        </p:txBody>
      </p:sp>
      <p:sp>
        <p:nvSpPr>
          <p:cNvPr id="1044" name="Google Shape;1044;p29"/>
          <p:cNvSpPr txBox="1"/>
          <p:nvPr/>
        </p:nvSpPr>
        <p:spPr>
          <a:xfrm>
            <a:off x="8702319" y="1890057"/>
            <a:ext cx="1208250" cy="430142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1125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2.2.1 데이터 수정</a:t>
            </a:r>
            <a:endParaRPr sz="1238"/>
          </a:p>
        </p:txBody>
      </p:sp>
      <p:sp>
        <p:nvSpPr>
          <p:cNvPr id="1045" name="Google Shape;1045;p29"/>
          <p:cNvSpPr txBox="1"/>
          <p:nvPr/>
        </p:nvSpPr>
        <p:spPr>
          <a:xfrm>
            <a:off x="8702317" y="2304176"/>
            <a:ext cx="1084388" cy="603266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1125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2.2.2 이미지 및 동영상 수정</a:t>
            </a:r>
            <a:endParaRPr sz="1238"/>
          </a:p>
        </p:txBody>
      </p:sp>
      <p:sp>
        <p:nvSpPr>
          <p:cNvPr id="1046" name="Google Shape;1046;p29"/>
          <p:cNvSpPr txBox="1"/>
          <p:nvPr/>
        </p:nvSpPr>
        <p:spPr>
          <a:xfrm>
            <a:off x="10050396" y="1803481"/>
            <a:ext cx="986175" cy="603266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1125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2.3.1 삭제 확인 및 알림</a:t>
            </a:r>
            <a:endParaRPr sz="1238"/>
          </a:p>
        </p:txBody>
      </p:sp>
      <p:sp>
        <p:nvSpPr>
          <p:cNvPr id="1047" name="Google Shape;1047;p29"/>
          <p:cNvSpPr/>
          <p:nvPr/>
        </p:nvSpPr>
        <p:spPr>
          <a:xfrm>
            <a:off x="7183161" y="1754972"/>
            <a:ext cx="618384" cy="1767740"/>
          </a:xfrm>
          <a:custGeom>
            <a:avLst/>
            <a:gdLst/>
            <a:ahLst/>
            <a:cxnLst/>
            <a:rect l="l" t="t" r="r" b="b"/>
            <a:pathLst>
              <a:path w="449" h="1872" extrusionOk="0">
                <a:moveTo>
                  <a:pt x="449" y="0"/>
                </a:moveTo>
                <a:lnTo>
                  <a:pt x="449" y="144"/>
                </a:lnTo>
                <a:lnTo>
                  <a:pt x="0" y="144"/>
                </a:lnTo>
                <a:lnTo>
                  <a:pt x="0" y="1872"/>
                </a:lnTo>
                <a:lnTo>
                  <a:pt x="62" y="1872"/>
                </a:lnTo>
              </a:path>
            </a:pathLst>
          </a:custGeom>
          <a:noFill/>
          <a:ln w="12700" cap="flat" cmpd="sng">
            <a:solidFill>
              <a:srgbClr val="009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cxnSp>
        <p:nvCxnSpPr>
          <p:cNvPr id="1048" name="Google Shape;1048;p29"/>
          <p:cNvCxnSpPr/>
          <p:nvPr/>
        </p:nvCxnSpPr>
        <p:spPr>
          <a:xfrm>
            <a:off x="7183169" y="2926805"/>
            <a:ext cx="87075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49" name="Google Shape;1049;p29"/>
          <p:cNvCxnSpPr/>
          <p:nvPr/>
        </p:nvCxnSpPr>
        <p:spPr>
          <a:xfrm>
            <a:off x="7183171" y="2385476"/>
            <a:ext cx="87075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050" name="Google Shape;1050;p29"/>
          <p:cNvSpPr txBox="1"/>
          <p:nvPr/>
        </p:nvSpPr>
        <p:spPr>
          <a:xfrm rot="10800000" flipH="1">
            <a:off x="6249888" y="9746274"/>
            <a:ext cx="5787450" cy="227501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051" name="Google Shape;1051;p29"/>
          <p:cNvSpPr txBox="1"/>
          <p:nvPr/>
        </p:nvSpPr>
        <p:spPr>
          <a:xfrm rot="10800000" flipH="1">
            <a:off x="6249888" y="300038"/>
            <a:ext cx="5787450" cy="227501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052" name="Google Shape;1052;p29"/>
          <p:cNvSpPr txBox="1"/>
          <p:nvPr/>
        </p:nvSpPr>
        <p:spPr>
          <a:xfrm>
            <a:off x="10577079" y="9686925"/>
            <a:ext cx="1395954" cy="2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chemeClr val="lt1"/>
              </a:buClr>
              <a:buSzPts val="1100"/>
            </a:pPr>
            <a:r>
              <a:rPr lang="en" sz="1238" b="1" dirty="0" err="1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rPr>
              <a:t>프로세스</a:t>
            </a:r>
            <a:r>
              <a:rPr lang="en" sz="1238" b="1" dirty="0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1238" b="1" dirty="0" err="1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rPr>
              <a:t>계층도</a:t>
            </a:r>
            <a:endParaRPr sz="1238" dirty="0"/>
          </a:p>
        </p:txBody>
      </p:sp>
      <p:grpSp>
        <p:nvGrpSpPr>
          <p:cNvPr id="1053" name="Google Shape;1053;p29"/>
          <p:cNvGrpSpPr/>
          <p:nvPr/>
        </p:nvGrpSpPr>
        <p:grpSpPr>
          <a:xfrm>
            <a:off x="8087939" y="176398"/>
            <a:ext cx="2122065" cy="412140"/>
            <a:chOff x="671" y="759"/>
            <a:chExt cx="1225" cy="250"/>
          </a:xfrm>
        </p:grpSpPr>
        <p:sp>
          <p:nvSpPr>
            <p:cNvPr id="1054" name="Google Shape;1054;p29"/>
            <p:cNvSpPr txBox="1"/>
            <p:nvPr/>
          </p:nvSpPr>
          <p:spPr>
            <a:xfrm>
              <a:off x="745" y="853"/>
              <a:ext cx="1151" cy="156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endParaRPr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1055" name="Google Shape;1055;p29"/>
            <p:cNvSpPr txBox="1"/>
            <p:nvPr/>
          </p:nvSpPr>
          <p:spPr>
            <a:xfrm>
              <a:off x="671" y="759"/>
              <a:ext cx="1150" cy="208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pPr algn="ctr">
                <a:buClr>
                  <a:schemeClr val="lt1"/>
                </a:buClr>
                <a:buSzPts val="1500"/>
              </a:pPr>
              <a:r>
                <a:rPr lang="en" sz="1688" b="1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프로세스 계층도</a:t>
              </a:r>
              <a:endParaRPr sz="1238"/>
            </a:p>
          </p:txBody>
        </p:sp>
      </p:grpSp>
      <p:sp>
        <p:nvSpPr>
          <p:cNvPr id="1058" name="Google Shape;1058;p29"/>
          <p:cNvSpPr/>
          <p:nvPr/>
        </p:nvSpPr>
        <p:spPr>
          <a:xfrm>
            <a:off x="8580776" y="1745860"/>
            <a:ext cx="590795" cy="868051"/>
          </a:xfrm>
          <a:custGeom>
            <a:avLst/>
            <a:gdLst/>
            <a:ahLst/>
            <a:cxnLst/>
            <a:rect l="l" t="t" r="r" b="b"/>
            <a:pathLst>
              <a:path w="441" h="883" extrusionOk="0">
                <a:moveTo>
                  <a:pt x="441" y="0"/>
                </a:moveTo>
                <a:lnTo>
                  <a:pt x="441" y="151"/>
                </a:lnTo>
                <a:lnTo>
                  <a:pt x="0" y="151"/>
                </a:lnTo>
                <a:lnTo>
                  <a:pt x="0" y="883"/>
                </a:lnTo>
              </a:path>
            </a:pathLst>
          </a:custGeom>
          <a:noFill/>
          <a:ln w="12700" cap="flat" cmpd="sng">
            <a:solidFill>
              <a:srgbClr val="009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cxnSp>
        <p:nvCxnSpPr>
          <p:cNvPr id="1059" name="Google Shape;1059;p29"/>
          <p:cNvCxnSpPr>
            <a:endCxn id="1044" idx="1"/>
          </p:cNvCxnSpPr>
          <p:nvPr/>
        </p:nvCxnSpPr>
        <p:spPr>
          <a:xfrm>
            <a:off x="8580819" y="2105128"/>
            <a:ext cx="121500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60" name="Google Shape;1060;p29"/>
          <p:cNvCxnSpPr/>
          <p:nvPr/>
        </p:nvCxnSpPr>
        <p:spPr>
          <a:xfrm>
            <a:off x="8580819" y="2605809"/>
            <a:ext cx="121500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61" name="Google Shape;1061;p29"/>
          <p:cNvCxnSpPr>
            <a:stCxn id="1040" idx="2"/>
            <a:endCxn id="1046" idx="0"/>
          </p:cNvCxnSpPr>
          <p:nvPr/>
        </p:nvCxnSpPr>
        <p:spPr>
          <a:xfrm flipV="1">
            <a:off x="10543479" y="1803481"/>
            <a:ext cx="5" cy="28861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62" name="Google Shape;1062;p29"/>
          <p:cNvCxnSpPr/>
          <p:nvPr/>
        </p:nvCxnSpPr>
        <p:spPr>
          <a:xfrm rot="10800000" flipH="1">
            <a:off x="7857021" y="1377662"/>
            <a:ext cx="2583900" cy="1350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63" name="Google Shape;1063;p29"/>
          <p:cNvCxnSpPr/>
          <p:nvPr/>
        </p:nvCxnSpPr>
        <p:spPr>
          <a:xfrm flipH="1">
            <a:off x="7874275" y="1384200"/>
            <a:ext cx="338" cy="104625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64" name="Google Shape;1064;p29"/>
          <p:cNvCxnSpPr/>
          <p:nvPr/>
        </p:nvCxnSpPr>
        <p:spPr>
          <a:xfrm flipH="1">
            <a:off x="9184703" y="1391246"/>
            <a:ext cx="338" cy="104625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65" name="Google Shape;1065;p29"/>
          <p:cNvCxnSpPr/>
          <p:nvPr/>
        </p:nvCxnSpPr>
        <p:spPr>
          <a:xfrm>
            <a:off x="10445294" y="1370841"/>
            <a:ext cx="2700" cy="11475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30"/>
          <p:cNvSpPr txBox="1"/>
          <p:nvPr/>
        </p:nvSpPr>
        <p:spPr>
          <a:xfrm rot="10800000" flipH="1">
            <a:off x="6249888" y="9746274"/>
            <a:ext cx="5787450" cy="227501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072" name="Google Shape;1072;p30"/>
          <p:cNvSpPr txBox="1"/>
          <p:nvPr/>
        </p:nvSpPr>
        <p:spPr>
          <a:xfrm rot="10800000" flipH="1">
            <a:off x="6249888" y="300038"/>
            <a:ext cx="5787450" cy="227501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073" name="Google Shape;1073;p30"/>
          <p:cNvSpPr txBox="1"/>
          <p:nvPr/>
        </p:nvSpPr>
        <p:spPr>
          <a:xfrm>
            <a:off x="8544772" y="1028779"/>
            <a:ext cx="1208250" cy="257018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chemeClr val="lt1"/>
              </a:buClr>
              <a:buSzPts val="1000"/>
            </a:pPr>
            <a:r>
              <a:rPr lang="en" sz="1125" b="1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3. 리뷰 관리</a:t>
            </a:r>
            <a:endParaRPr sz="1238"/>
          </a:p>
        </p:txBody>
      </p:sp>
      <p:sp>
        <p:nvSpPr>
          <p:cNvPr id="1074" name="Google Shape;1074;p30"/>
          <p:cNvSpPr txBox="1"/>
          <p:nvPr/>
        </p:nvSpPr>
        <p:spPr>
          <a:xfrm>
            <a:off x="6454708" y="1592394"/>
            <a:ext cx="986175" cy="239770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rgbClr val="080808"/>
              </a:buClr>
              <a:buSzPts val="900"/>
            </a:pPr>
            <a:r>
              <a:rPr lang="en" sz="1013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3.1 리뷰등록</a:t>
            </a:r>
            <a:endParaRPr sz="1238"/>
          </a:p>
        </p:txBody>
      </p:sp>
      <p:sp>
        <p:nvSpPr>
          <p:cNvPr id="1075" name="Google Shape;1075;p30"/>
          <p:cNvSpPr txBox="1"/>
          <p:nvPr/>
        </p:nvSpPr>
        <p:spPr>
          <a:xfrm>
            <a:off x="8644943" y="1600465"/>
            <a:ext cx="986175" cy="239770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rgbClr val="080808"/>
              </a:buClr>
              <a:buSzPts val="900"/>
            </a:pPr>
            <a:r>
              <a:rPr lang="en" sz="1013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3.3리뷰삭제</a:t>
            </a:r>
            <a:endParaRPr sz="1238"/>
          </a:p>
        </p:txBody>
      </p:sp>
      <p:sp>
        <p:nvSpPr>
          <p:cNvPr id="1076" name="Google Shape;1076;p30"/>
          <p:cNvSpPr txBox="1"/>
          <p:nvPr/>
        </p:nvSpPr>
        <p:spPr>
          <a:xfrm>
            <a:off x="7549829" y="1592394"/>
            <a:ext cx="986175" cy="239770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rgbClr val="080808"/>
              </a:buClr>
              <a:buSzPts val="900"/>
            </a:pPr>
            <a:r>
              <a:rPr lang="en" sz="1013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3.2 리뷰수정</a:t>
            </a:r>
            <a:endParaRPr sz="1238"/>
          </a:p>
        </p:txBody>
      </p:sp>
      <p:sp>
        <p:nvSpPr>
          <p:cNvPr id="1077" name="Google Shape;1077;p30"/>
          <p:cNvSpPr txBox="1"/>
          <p:nvPr/>
        </p:nvSpPr>
        <p:spPr>
          <a:xfrm>
            <a:off x="9737231" y="1600409"/>
            <a:ext cx="986175" cy="239770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rgbClr val="080808"/>
              </a:buClr>
              <a:buSzPts val="900"/>
            </a:pPr>
            <a:r>
              <a:rPr lang="en" sz="1013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3.4 리뷰검토</a:t>
            </a:r>
            <a:endParaRPr sz="1238"/>
          </a:p>
        </p:txBody>
      </p:sp>
      <p:sp>
        <p:nvSpPr>
          <p:cNvPr id="1078" name="Google Shape;1078;p30"/>
          <p:cNvSpPr txBox="1"/>
          <p:nvPr/>
        </p:nvSpPr>
        <p:spPr>
          <a:xfrm>
            <a:off x="6368435" y="1964065"/>
            <a:ext cx="883238" cy="326396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788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3.1.1 리뷰내용 입력</a:t>
            </a:r>
            <a:endParaRPr sz="788"/>
          </a:p>
        </p:txBody>
      </p:sp>
      <p:sp>
        <p:nvSpPr>
          <p:cNvPr id="1079" name="Google Shape;1079;p30"/>
          <p:cNvSpPr txBox="1"/>
          <p:nvPr/>
        </p:nvSpPr>
        <p:spPr>
          <a:xfrm>
            <a:off x="6368435" y="2358702"/>
            <a:ext cx="761738" cy="326396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788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3.1.2 평점부여</a:t>
            </a:r>
            <a:endParaRPr sz="788"/>
          </a:p>
        </p:txBody>
      </p:sp>
      <p:sp>
        <p:nvSpPr>
          <p:cNvPr id="1080" name="Google Shape;1080;p30"/>
          <p:cNvSpPr txBox="1"/>
          <p:nvPr/>
        </p:nvSpPr>
        <p:spPr>
          <a:xfrm>
            <a:off x="6368435" y="2662142"/>
            <a:ext cx="761738" cy="326396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788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3.1.3 파일첨부</a:t>
            </a:r>
            <a:endParaRPr sz="788"/>
          </a:p>
        </p:txBody>
      </p:sp>
      <p:sp>
        <p:nvSpPr>
          <p:cNvPr id="1081" name="Google Shape;1081;p30"/>
          <p:cNvSpPr txBox="1"/>
          <p:nvPr/>
        </p:nvSpPr>
        <p:spPr>
          <a:xfrm>
            <a:off x="7549826" y="1898225"/>
            <a:ext cx="986175" cy="326396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788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3.2.1 리뷰내용 수정</a:t>
            </a:r>
            <a:endParaRPr sz="788"/>
          </a:p>
        </p:txBody>
      </p:sp>
      <p:sp>
        <p:nvSpPr>
          <p:cNvPr id="1082" name="Google Shape;1082;p30"/>
          <p:cNvSpPr txBox="1"/>
          <p:nvPr/>
        </p:nvSpPr>
        <p:spPr>
          <a:xfrm>
            <a:off x="7549823" y="2230156"/>
            <a:ext cx="822488" cy="326396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788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3.2.2 평점수정</a:t>
            </a:r>
            <a:endParaRPr sz="788"/>
          </a:p>
        </p:txBody>
      </p:sp>
      <p:sp>
        <p:nvSpPr>
          <p:cNvPr id="1083" name="Google Shape;1083;p30"/>
          <p:cNvSpPr txBox="1"/>
          <p:nvPr/>
        </p:nvSpPr>
        <p:spPr>
          <a:xfrm>
            <a:off x="8646040" y="1919628"/>
            <a:ext cx="1073588" cy="326396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788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3.3.1 리뷰삭제 요청</a:t>
            </a:r>
            <a:endParaRPr sz="788"/>
          </a:p>
        </p:txBody>
      </p:sp>
      <p:sp>
        <p:nvSpPr>
          <p:cNvPr id="1084" name="Google Shape;1084;p30"/>
          <p:cNvSpPr txBox="1"/>
          <p:nvPr/>
        </p:nvSpPr>
        <p:spPr>
          <a:xfrm>
            <a:off x="8644957" y="2202734"/>
            <a:ext cx="986175" cy="326396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788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3.3.2 리뷰삭제 승인</a:t>
            </a:r>
            <a:endParaRPr sz="788" b="1">
              <a:solidFill>
                <a:srgbClr val="080808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085" name="Google Shape;1085;p30"/>
          <p:cNvSpPr txBox="1"/>
          <p:nvPr/>
        </p:nvSpPr>
        <p:spPr>
          <a:xfrm>
            <a:off x="10848690" y="1919515"/>
            <a:ext cx="822488" cy="326396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788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3.5.1 평점확인</a:t>
            </a:r>
            <a:endParaRPr sz="788"/>
          </a:p>
        </p:txBody>
      </p:sp>
      <p:cxnSp>
        <p:nvCxnSpPr>
          <p:cNvPr id="1086" name="Google Shape;1086;p30"/>
          <p:cNvCxnSpPr/>
          <p:nvPr/>
        </p:nvCxnSpPr>
        <p:spPr>
          <a:xfrm rot="10800000" flipH="1">
            <a:off x="6864616" y="1452375"/>
            <a:ext cx="4494825" cy="810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87" name="Google Shape;1087;p30"/>
          <p:cNvCxnSpPr/>
          <p:nvPr/>
        </p:nvCxnSpPr>
        <p:spPr>
          <a:xfrm rot="10800000">
            <a:off x="6853760" y="1452286"/>
            <a:ext cx="0" cy="145125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88" name="Google Shape;1088;p30"/>
          <p:cNvCxnSpPr/>
          <p:nvPr/>
        </p:nvCxnSpPr>
        <p:spPr>
          <a:xfrm rot="10800000">
            <a:off x="8076453" y="1452286"/>
            <a:ext cx="0" cy="145125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89" name="Google Shape;1089;p30"/>
          <p:cNvCxnSpPr/>
          <p:nvPr/>
        </p:nvCxnSpPr>
        <p:spPr>
          <a:xfrm rot="10800000">
            <a:off x="9158043" y="1460358"/>
            <a:ext cx="0" cy="145125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90" name="Google Shape;1090;p30"/>
          <p:cNvCxnSpPr/>
          <p:nvPr/>
        </p:nvCxnSpPr>
        <p:spPr>
          <a:xfrm rot="10800000">
            <a:off x="10239613" y="1460302"/>
            <a:ext cx="0" cy="145125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091" name="Google Shape;1091;p30"/>
          <p:cNvSpPr txBox="1"/>
          <p:nvPr/>
        </p:nvSpPr>
        <p:spPr>
          <a:xfrm>
            <a:off x="10577079" y="9686925"/>
            <a:ext cx="1395954" cy="2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chemeClr val="lt1"/>
              </a:buClr>
              <a:buSzPts val="1100"/>
            </a:pPr>
            <a:r>
              <a:rPr lang="en" sz="1238" b="1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rPr>
              <a:t>프로세스 계층도</a:t>
            </a:r>
            <a:endParaRPr sz="1238"/>
          </a:p>
        </p:txBody>
      </p:sp>
      <p:grpSp>
        <p:nvGrpSpPr>
          <p:cNvPr id="1092" name="Google Shape;1092;p30"/>
          <p:cNvGrpSpPr/>
          <p:nvPr/>
        </p:nvGrpSpPr>
        <p:grpSpPr>
          <a:xfrm>
            <a:off x="8087939" y="176398"/>
            <a:ext cx="2122065" cy="412140"/>
            <a:chOff x="671" y="759"/>
            <a:chExt cx="1225" cy="250"/>
          </a:xfrm>
        </p:grpSpPr>
        <p:sp>
          <p:nvSpPr>
            <p:cNvPr id="1093" name="Google Shape;1093;p30"/>
            <p:cNvSpPr txBox="1"/>
            <p:nvPr/>
          </p:nvSpPr>
          <p:spPr>
            <a:xfrm>
              <a:off x="745" y="853"/>
              <a:ext cx="1151" cy="156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endParaRPr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1094" name="Google Shape;1094;p30"/>
            <p:cNvSpPr txBox="1"/>
            <p:nvPr/>
          </p:nvSpPr>
          <p:spPr>
            <a:xfrm>
              <a:off x="671" y="759"/>
              <a:ext cx="1150" cy="208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pPr algn="ctr">
                <a:buClr>
                  <a:schemeClr val="lt1"/>
                </a:buClr>
                <a:buSzPts val="1500"/>
              </a:pPr>
              <a:r>
                <a:rPr lang="en" sz="1688" b="1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프로세스 계층도</a:t>
              </a:r>
              <a:endParaRPr sz="1238"/>
            </a:p>
          </p:txBody>
        </p:sp>
      </p:grpSp>
      <p:sp>
        <p:nvSpPr>
          <p:cNvPr id="1097" name="Google Shape;1097;p30"/>
          <p:cNvSpPr txBox="1"/>
          <p:nvPr/>
        </p:nvSpPr>
        <p:spPr>
          <a:xfrm>
            <a:off x="10856943" y="1600409"/>
            <a:ext cx="986175" cy="239770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rgbClr val="080808"/>
              </a:buClr>
              <a:buSzPts val="900"/>
            </a:pPr>
            <a:r>
              <a:rPr lang="en" sz="1013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3.5 평점관리</a:t>
            </a:r>
            <a:endParaRPr sz="1238"/>
          </a:p>
        </p:txBody>
      </p:sp>
      <p:cxnSp>
        <p:nvCxnSpPr>
          <p:cNvPr id="1098" name="Google Shape;1098;p30"/>
          <p:cNvCxnSpPr/>
          <p:nvPr/>
        </p:nvCxnSpPr>
        <p:spPr>
          <a:xfrm rot="10800000">
            <a:off x="11350016" y="1452286"/>
            <a:ext cx="0" cy="145125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099" name="Google Shape;1099;p30"/>
          <p:cNvSpPr txBox="1"/>
          <p:nvPr/>
        </p:nvSpPr>
        <p:spPr>
          <a:xfrm>
            <a:off x="9791079" y="1919515"/>
            <a:ext cx="986175" cy="326396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788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3.4.1 리뷰내용 검토</a:t>
            </a:r>
            <a:endParaRPr sz="788"/>
          </a:p>
        </p:txBody>
      </p:sp>
      <p:sp>
        <p:nvSpPr>
          <p:cNvPr id="1100" name="Google Shape;1100;p30"/>
          <p:cNvSpPr txBox="1"/>
          <p:nvPr/>
        </p:nvSpPr>
        <p:spPr>
          <a:xfrm>
            <a:off x="9791922" y="2202734"/>
            <a:ext cx="986175" cy="326396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788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3.4.2 리뷰수정 요청</a:t>
            </a:r>
            <a:endParaRPr sz="788" b="1">
              <a:solidFill>
                <a:srgbClr val="080808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101" name="Google Shape;1101;p30"/>
          <p:cNvSpPr txBox="1"/>
          <p:nvPr/>
        </p:nvSpPr>
        <p:spPr>
          <a:xfrm>
            <a:off x="9791922" y="2517903"/>
            <a:ext cx="986175" cy="326396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788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3.4.3 리뷰삭제 요청</a:t>
            </a:r>
            <a:endParaRPr sz="788" b="1">
              <a:solidFill>
                <a:srgbClr val="080808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102" name="Google Shape;1102;p30"/>
          <p:cNvSpPr txBox="1"/>
          <p:nvPr/>
        </p:nvSpPr>
        <p:spPr>
          <a:xfrm>
            <a:off x="10848691" y="2253106"/>
            <a:ext cx="986175" cy="326396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788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3.5.2 평점통계 확인</a:t>
            </a:r>
            <a:endParaRPr sz="788" b="1">
              <a:solidFill>
                <a:srgbClr val="080808"/>
              </a:solidFill>
              <a:latin typeface="Gulim"/>
              <a:ea typeface="Gulim"/>
              <a:cs typeface="Gulim"/>
              <a:sym typeface="Gulim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31"/>
          <p:cNvSpPr txBox="1"/>
          <p:nvPr/>
        </p:nvSpPr>
        <p:spPr>
          <a:xfrm>
            <a:off x="8519400" y="1007351"/>
            <a:ext cx="1208250" cy="257018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chemeClr val="lt1"/>
              </a:buClr>
              <a:buSzPts val="1000"/>
            </a:pPr>
            <a:r>
              <a:rPr lang="en" sz="1125" b="1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4. 구독 관리</a:t>
            </a:r>
            <a:endParaRPr sz="1238"/>
          </a:p>
        </p:txBody>
      </p:sp>
      <p:cxnSp>
        <p:nvCxnSpPr>
          <p:cNvPr id="1109" name="Google Shape;1109;p31"/>
          <p:cNvCxnSpPr/>
          <p:nvPr/>
        </p:nvCxnSpPr>
        <p:spPr>
          <a:xfrm>
            <a:off x="9111453" y="1275588"/>
            <a:ext cx="0" cy="237263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110" name="Google Shape;1110;p31"/>
          <p:cNvSpPr txBox="1"/>
          <p:nvPr/>
        </p:nvSpPr>
        <p:spPr>
          <a:xfrm>
            <a:off x="6495602" y="1582595"/>
            <a:ext cx="986175" cy="430142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rgbClr val="080808"/>
              </a:buClr>
              <a:buSzPts val="1000"/>
            </a:pPr>
            <a:r>
              <a:rPr lang="en" sz="1125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4.1 구독신청</a:t>
            </a:r>
            <a:endParaRPr sz="1238"/>
          </a:p>
        </p:txBody>
      </p:sp>
      <p:sp>
        <p:nvSpPr>
          <p:cNvPr id="1111" name="Google Shape;1111;p31"/>
          <p:cNvSpPr txBox="1"/>
          <p:nvPr/>
        </p:nvSpPr>
        <p:spPr>
          <a:xfrm>
            <a:off x="9093537" y="1582594"/>
            <a:ext cx="1182600" cy="430142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rgbClr val="080808"/>
              </a:buClr>
              <a:buSzPts val="1000"/>
            </a:pPr>
            <a:r>
              <a:rPr lang="en" sz="1125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4.3 구독상태 관리</a:t>
            </a:r>
            <a:endParaRPr sz="1238"/>
          </a:p>
        </p:txBody>
      </p:sp>
      <p:sp>
        <p:nvSpPr>
          <p:cNvPr id="1112" name="Google Shape;1112;p31"/>
          <p:cNvSpPr txBox="1"/>
          <p:nvPr/>
        </p:nvSpPr>
        <p:spPr>
          <a:xfrm>
            <a:off x="6512294" y="2040987"/>
            <a:ext cx="1045238" cy="326396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788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4.1.1 구독</a:t>
            </a:r>
            <a:r>
              <a:rPr lang="en" sz="788"/>
              <a:t> </a:t>
            </a:r>
            <a:r>
              <a:rPr lang="en" sz="788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신청서 작성</a:t>
            </a:r>
            <a:endParaRPr sz="788"/>
          </a:p>
        </p:txBody>
      </p:sp>
      <p:sp>
        <p:nvSpPr>
          <p:cNvPr id="1113" name="Google Shape;1113;p31"/>
          <p:cNvSpPr txBox="1"/>
          <p:nvPr/>
        </p:nvSpPr>
        <p:spPr>
          <a:xfrm>
            <a:off x="6512308" y="2323074"/>
            <a:ext cx="986175" cy="326396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788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4.1.2 구독정보 입력</a:t>
            </a:r>
            <a:endParaRPr sz="788"/>
          </a:p>
        </p:txBody>
      </p:sp>
      <p:sp>
        <p:nvSpPr>
          <p:cNvPr id="1114" name="Google Shape;1114;p31"/>
          <p:cNvSpPr txBox="1"/>
          <p:nvPr/>
        </p:nvSpPr>
        <p:spPr>
          <a:xfrm>
            <a:off x="6495588" y="2633075"/>
            <a:ext cx="1078650" cy="326396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788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4.1.3 구독확인 및 시작</a:t>
            </a:r>
            <a:endParaRPr sz="788"/>
          </a:p>
        </p:txBody>
      </p:sp>
      <p:sp>
        <p:nvSpPr>
          <p:cNvPr id="1115" name="Google Shape;1115;p31"/>
          <p:cNvSpPr txBox="1"/>
          <p:nvPr/>
        </p:nvSpPr>
        <p:spPr>
          <a:xfrm>
            <a:off x="9093549" y="1992570"/>
            <a:ext cx="986175" cy="326396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788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4.3.1 구독상태 확인</a:t>
            </a:r>
            <a:endParaRPr sz="788"/>
          </a:p>
        </p:txBody>
      </p:sp>
      <p:sp>
        <p:nvSpPr>
          <p:cNvPr id="1116" name="Google Shape;1116;p31"/>
          <p:cNvSpPr txBox="1"/>
          <p:nvPr/>
        </p:nvSpPr>
        <p:spPr>
          <a:xfrm>
            <a:off x="9093549" y="2354305"/>
            <a:ext cx="986175" cy="205145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788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4.3.2 구독취소</a:t>
            </a:r>
            <a:endParaRPr sz="788"/>
          </a:p>
        </p:txBody>
      </p:sp>
      <p:sp>
        <p:nvSpPr>
          <p:cNvPr id="1117" name="Google Shape;1117;p31"/>
          <p:cNvSpPr txBox="1"/>
          <p:nvPr/>
        </p:nvSpPr>
        <p:spPr>
          <a:xfrm rot="10800000" flipH="1">
            <a:off x="6249888" y="9746274"/>
            <a:ext cx="5787450" cy="227501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118" name="Google Shape;1118;p31"/>
          <p:cNvSpPr txBox="1"/>
          <p:nvPr/>
        </p:nvSpPr>
        <p:spPr>
          <a:xfrm rot="10800000" flipH="1">
            <a:off x="6249888" y="300038"/>
            <a:ext cx="5787450" cy="227501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119" name="Google Shape;1119;p31"/>
          <p:cNvSpPr txBox="1"/>
          <p:nvPr/>
        </p:nvSpPr>
        <p:spPr>
          <a:xfrm>
            <a:off x="7670114" y="1582609"/>
            <a:ext cx="1182600" cy="430142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rgbClr val="080808"/>
              </a:buClr>
              <a:buSzPts val="1000"/>
            </a:pPr>
            <a:r>
              <a:rPr lang="en" sz="1125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4.2 구독정보 수정</a:t>
            </a:r>
            <a:endParaRPr sz="1238"/>
          </a:p>
        </p:txBody>
      </p:sp>
      <p:sp>
        <p:nvSpPr>
          <p:cNvPr id="1120" name="Google Shape;1120;p31"/>
          <p:cNvSpPr txBox="1"/>
          <p:nvPr/>
        </p:nvSpPr>
        <p:spPr>
          <a:xfrm>
            <a:off x="7699916" y="2035011"/>
            <a:ext cx="986175" cy="326396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788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4.2.1 구독유형 변경</a:t>
            </a:r>
            <a:endParaRPr sz="788"/>
          </a:p>
        </p:txBody>
      </p:sp>
      <p:sp>
        <p:nvSpPr>
          <p:cNvPr id="1121" name="Google Shape;1121;p31"/>
          <p:cNvSpPr txBox="1"/>
          <p:nvPr/>
        </p:nvSpPr>
        <p:spPr>
          <a:xfrm>
            <a:off x="7699916" y="2340800"/>
            <a:ext cx="986175" cy="326396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788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4.2.2 결제정보 수정</a:t>
            </a:r>
            <a:endParaRPr sz="788"/>
          </a:p>
        </p:txBody>
      </p:sp>
      <p:cxnSp>
        <p:nvCxnSpPr>
          <p:cNvPr id="1122" name="Google Shape;1122;p31"/>
          <p:cNvCxnSpPr/>
          <p:nvPr/>
        </p:nvCxnSpPr>
        <p:spPr>
          <a:xfrm>
            <a:off x="7057525" y="1507050"/>
            <a:ext cx="421233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123" name="Google Shape;1123;p31"/>
          <p:cNvCxnSpPr/>
          <p:nvPr/>
        </p:nvCxnSpPr>
        <p:spPr>
          <a:xfrm rot="10800000">
            <a:off x="7057532" y="1512799"/>
            <a:ext cx="0" cy="145125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124" name="Google Shape;1124;p31"/>
          <p:cNvCxnSpPr/>
          <p:nvPr/>
        </p:nvCxnSpPr>
        <p:spPr>
          <a:xfrm rot="10800000">
            <a:off x="11269870" y="1515527"/>
            <a:ext cx="0" cy="145125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125" name="Google Shape;1125;p31"/>
          <p:cNvSpPr txBox="1"/>
          <p:nvPr/>
        </p:nvSpPr>
        <p:spPr>
          <a:xfrm>
            <a:off x="10577079" y="9686925"/>
            <a:ext cx="1354725" cy="2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chemeClr val="lt1"/>
              </a:buClr>
              <a:buSzPts val="1100"/>
            </a:pPr>
            <a:r>
              <a:rPr lang="en" sz="1238" b="1" dirty="0" err="1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rPr>
              <a:t>프로세스</a:t>
            </a:r>
            <a:r>
              <a:rPr lang="en" sz="1238" b="1" dirty="0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1238" b="1" dirty="0" err="1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rPr>
              <a:t>계층도</a:t>
            </a:r>
            <a:endParaRPr sz="1238" dirty="0"/>
          </a:p>
        </p:txBody>
      </p:sp>
      <p:grpSp>
        <p:nvGrpSpPr>
          <p:cNvPr id="1126" name="Google Shape;1126;p31"/>
          <p:cNvGrpSpPr/>
          <p:nvPr/>
        </p:nvGrpSpPr>
        <p:grpSpPr>
          <a:xfrm>
            <a:off x="8087939" y="176398"/>
            <a:ext cx="2122065" cy="412140"/>
            <a:chOff x="671" y="759"/>
            <a:chExt cx="1225" cy="250"/>
          </a:xfrm>
        </p:grpSpPr>
        <p:sp>
          <p:nvSpPr>
            <p:cNvPr id="1127" name="Google Shape;1127;p31"/>
            <p:cNvSpPr txBox="1"/>
            <p:nvPr/>
          </p:nvSpPr>
          <p:spPr>
            <a:xfrm>
              <a:off x="745" y="853"/>
              <a:ext cx="1151" cy="156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endParaRPr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1128" name="Google Shape;1128;p31"/>
            <p:cNvSpPr txBox="1"/>
            <p:nvPr/>
          </p:nvSpPr>
          <p:spPr>
            <a:xfrm>
              <a:off x="671" y="759"/>
              <a:ext cx="1150" cy="208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pPr algn="ctr">
                <a:buClr>
                  <a:schemeClr val="lt1"/>
                </a:buClr>
                <a:buSzPts val="1500"/>
              </a:pPr>
              <a:r>
                <a:rPr lang="en" sz="1688" b="1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프로세스 계층도</a:t>
              </a:r>
              <a:endParaRPr sz="1238"/>
            </a:p>
          </p:txBody>
        </p:sp>
      </p:grpSp>
      <p:sp>
        <p:nvSpPr>
          <p:cNvPr id="1130" name="Google Shape;1130;p31"/>
          <p:cNvSpPr txBox="1"/>
          <p:nvPr/>
        </p:nvSpPr>
        <p:spPr>
          <a:xfrm>
            <a:off x="10449513" y="1582609"/>
            <a:ext cx="1354725" cy="430142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rgbClr val="080808"/>
              </a:buClr>
              <a:buSzPts val="1000"/>
            </a:pPr>
            <a:r>
              <a:rPr lang="en" sz="1125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4.4 구독종료 및 갱신</a:t>
            </a:r>
            <a:endParaRPr sz="1238"/>
          </a:p>
        </p:txBody>
      </p:sp>
      <p:sp>
        <p:nvSpPr>
          <p:cNvPr id="1131" name="Google Shape;1131;p31"/>
          <p:cNvSpPr txBox="1"/>
          <p:nvPr/>
        </p:nvSpPr>
        <p:spPr>
          <a:xfrm>
            <a:off x="10464924" y="2003933"/>
            <a:ext cx="986175" cy="326396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788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4.4.1 구독만료 알림</a:t>
            </a:r>
            <a:endParaRPr sz="788"/>
          </a:p>
        </p:txBody>
      </p:sp>
      <p:sp>
        <p:nvSpPr>
          <p:cNvPr id="1132" name="Google Shape;1132;p31"/>
          <p:cNvSpPr txBox="1"/>
          <p:nvPr/>
        </p:nvSpPr>
        <p:spPr>
          <a:xfrm>
            <a:off x="10487171" y="2354303"/>
            <a:ext cx="986175" cy="205145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788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4.4.2 구독갱신</a:t>
            </a:r>
            <a:endParaRPr sz="788"/>
          </a:p>
        </p:txBody>
      </p:sp>
      <p:cxnSp>
        <p:nvCxnSpPr>
          <p:cNvPr id="1133" name="Google Shape;1133;p31"/>
          <p:cNvCxnSpPr/>
          <p:nvPr/>
        </p:nvCxnSpPr>
        <p:spPr>
          <a:xfrm rot="10800000">
            <a:off x="8261423" y="1515527"/>
            <a:ext cx="0" cy="145125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134" name="Google Shape;1134;p31"/>
          <p:cNvCxnSpPr/>
          <p:nvPr/>
        </p:nvCxnSpPr>
        <p:spPr>
          <a:xfrm rot="10800000">
            <a:off x="9684857" y="1515513"/>
            <a:ext cx="0" cy="145125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32"/>
          <p:cNvSpPr txBox="1"/>
          <p:nvPr/>
        </p:nvSpPr>
        <p:spPr>
          <a:xfrm>
            <a:off x="6442803" y="5898618"/>
            <a:ext cx="5401620" cy="257018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141" name="Google Shape;1141;p32"/>
          <p:cNvSpPr txBox="1"/>
          <p:nvPr/>
        </p:nvSpPr>
        <p:spPr>
          <a:xfrm>
            <a:off x="7535988" y="2522371"/>
            <a:ext cx="4308435" cy="257018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142" name="Google Shape;1142;p32"/>
          <p:cNvSpPr txBox="1"/>
          <p:nvPr/>
        </p:nvSpPr>
        <p:spPr>
          <a:xfrm>
            <a:off x="6442803" y="3432375"/>
            <a:ext cx="1093185" cy="257018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143" name="Google Shape;1143;p32"/>
          <p:cNvSpPr txBox="1"/>
          <p:nvPr/>
        </p:nvSpPr>
        <p:spPr>
          <a:xfrm>
            <a:off x="6538216" y="1333683"/>
            <a:ext cx="1221749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프로세스명</a:t>
            </a:r>
            <a:endParaRPr sz="1238" dirty="0"/>
          </a:p>
        </p:txBody>
      </p:sp>
      <p:cxnSp>
        <p:nvCxnSpPr>
          <p:cNvPr id="1144" name="Google Shape;1144;p32"/>
          <p:cNvCxnSpPr/>
          <p:nvPr/>
        </p:nvCxnSpPr>
        <p:spPr>
          <a:xfrm>
            <a:off x="6442803" y="1266092"/>
            <a:ext cx="5401620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145" name="Google Shape;1145;p32"/>
          <p:cNvCxnSpPr/>
          <p:nvPr/>
        </p:nvCxnSpPr>
        <p:spPr>
          <a:xfrm>
            <a:off x="6442803" y="1661747"/>
            <a:ext cx="5401620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146" name="Google Shape;1146;p32"/>
          <p:cNvSpPr txBox="1"/>
          <p:nvPr/>
        </p:nvSpPr>
        <p:spPr>
          <a:xfrm>
            <a:off x="6654474" y="2113451"/>
            <a:ext cx="688599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설  명</a:t>
            </a:r>
            <a:endParaRPr sz="1238"/>
          </a:p>
        </p:txBody>
      </p:sp>
      <p:cxnSp>
        <p:nvCxnSpPr>
          <p:cNvPr id="1147" name="Google Shape;1147;p32"/>
          <p:cNvCxnSpPr/>
          <p:nvPr/>
        </p:nvCxnSpPr>
        <p:spPr>
          <a:xfrm>
            <a:off x="6442803" y="1266092"/>
            <a:ext cx="0" cy="8236195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148" name="Google Shape;1148;p32"/>
          <p:cNvCxnSpPr/>
          <p:nvPr/>
        </p:nvCxnSpPr>
        <p:spPr>
          <a:xfrm>
            <a:off x="7535988" y="1266092"/>
            <a:ext cx="0" cy="4589585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149" name="Google Shape;1149;p32"/>
          <p:cNvCxnSpPr/>
          <p:nvPr/>
        </p:nvCxnSpPr>
        <p:spPr>
          <a:xfrm>
            <a:off x="6442803" y="2057400"/>
            <a:ext cx="5401620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150" name="Google Shape;1150;p32"/>
          <p:cNvCxnSpPr/>
          <p:nvPr/>
        </p:nvCxnSpPr>
        <p:spPr>
          <a:xfrm>
            <a:off x="6442803" y="2453054"/>
            <a:ext cx="5401620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151" name="Google Shape;1151;p32"/>
          <p:cNvCxnSpPr/>
          <p:nvPr/>
        </p:nvCxnSpPr>
        <p:spPr>
          <a:xfrm>
            <a:off x="7531968" y="2848708"/>
            <a:ext cx="4312454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152" name="Google Shape;1152;p32"/>
          <p:cNvCxnSpPr/>
          <p:nvPr/>
        </p:nvCxnSpPr>
        <p:spPr>
          <a:xfrm>
            <a:off x="6442803" y="4747847"/>
            <a:ext cx="5401620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153" name="Google Shape;1153;p32"/>
          <p:cNvSpPr txBox="1"/>
          <p:nvPr/>
        </p:nvSpPr>
        <p:spPr>
          <a:xfrm>
            <a:off x="6560008" y="1737579"/>
            <a:ext cx="997989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프로세스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ID</a:t>
            </a:r>
            <a:endParaRPr sz="1238" dirty="0"/>
          </a:p>
        </p:txBody>
      </p:sp>
      <p:sp>
        <p:nvSpPr>
          <p:cNvPr id="1154" name="Google Shape;1154;p32"/>
          <p:cNvSpPr txBox="1"/>
          <p:nvPr/>
        </p:nvSpPr>
        <p:spPr>
          <a:xfrm>
            <a:off x="6654474" y="3354815"/>
            <a:ext cx="688599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buClr>
                <a:srgbClr val="0099FF"/>
              </a:buClr>
              <a:buSzPts val="1000"/>
            </a:pP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정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보</a:t>
            </a:r>
            <a:endParaRPr sz="1238" dirty="0"/>
          </a:p>
        </p:txBody>
      </p:sp>
      <p:cxnSp>
        <p:nvCxnSpPr>
          <p:cNvPr id="1155" name="Google Shape;1155;p32"/>
          <p:cNvCxnSpPr/>
          <p:nvPr/>
        </p:nvCxnSpPr>
        <p:spPr>
          <a:xfrm>
            <a:off x="6442803" y="5855677"/>
            <a:ext cx="5401620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156" name="Google Shape;1156;p32"/>
          <p:cNvSpPr txBox="1"/>
          <p:nvPr/>
        </p:nvSpPr>
        <p:spPr>
          <a:xfrm>
            <a:off x="6654474" y="5280330"/>
            <a:ext cx="688599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특  성  </a:t>
            </a:r>
            <a:endParaRPr sz="1238"/>
          </a:p>
        </p:txBody>
      </p:sp>
      <p:sp>
        <p:nvSpPr>
          <p:cNvPr id="1157" name="Google Shape;1157;p32"/>
          <p:cNvSpPr txBox="1"/>
          <p:nvPr/>
        </p:nvSpPr>
        <p:spPr>
          <a:xfrm>
            <a:off x="7874928" y="2507457"/>
            <a:ext cx="688599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입  력</a:t>
            </a:r>
            <a:endParaRPr sz="1238"/>
          </a:p>
        </p:txBody>
      </p:sp>
      <p:cxnSp>
        <p:nvCxnSpPr>
          <p:cNvPr id="1158" name="Google Shape;1158;p32"/>
          <p:cNvCxnSpPr/>
          <p:nvPr/>
        </p:nvCxnSpPr>
        <p:spPr>
          <a:xfrm>
            <a:off x="11394288" y="2458000"/>
            <a:ext cx="0" cy="2289846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159" name="Google Shape;1159;p32"/>
          <p:cNvCxnSpPr/>
          <p:nvPr/>
        </p:nvCxnSpPr>
        <p:spPr>
          <a:xfrm>
            <a:off x="8822088" y="2458000"/>
            <a:ext cx="0" cy="2289846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160" name="Google Shape;1160;p32"/>
          <p:cNvCxnSpPr/>
          <p:nvPr/>
        </p:nvCxnSpPr>
        <p:spPr>
          <a:xfrm>
            <a:off x="10100150" y="2453054"/>
            <a:ext cx="0" cy="2289846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161" name="Google Shape;1161;p32"/>
          <p:cNvSpPr txBox="1"/>
          <p:nvPr/>
        </p:nvSpPr>
        <p:spPr>
          <a:xfrm>
            <a:off x="9162369" y="2507457"/>
            <a:ext cx="688599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출  력</a:t>
            </a:r>
            <a:endParaRPr sz="1238"/>
          </a:p>
        </p:txBody>
      </p:sp>
      <p:sp>
        <p:nvSpPr>
          <p:cNvPr id="1162" name="Google Shape;1162;p32"/>
          <p:cNvSpPr txBox="1"/>
          <p:nvPr/>
        </p:nvSpPr>
        <p:spPr>
          <a:xfrm>
            <a:off x="10356030" y="2507457"/>
            <a:ext cx="688599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엔터티</a:t>
            </a:r>
            <a:endParaRPr sz="1238"/>
          </a:p>
        </p:txBody>
      </p:sp>
      <p:sp>
        <p:nvSpPr>
          <p:cNvPr id="1163" name="Google Shape;1163;p32"/>
          <p:cNvSpPr txBox="1"/>
          <p:nvPr/>
        </p:nvSpPr>
        <p:spPr>
          <a:xfrm>
            <a:off x="11394288" y="2507456"/>
            <a:ext cx="450225" cy="43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로컬</a:t>
            </a:r>
            <a:endParaRPr sz="1238"/>
          </a:p>
        </p:txBody>
      </p:sp>
      <p:cxnSp>
        <p:nvCxnSpPr>
          <p:cNvPr id="1164" name="Google Shape;1164;p32"/>
          <p:cNvCxnSpPr/>
          <p:nvPr/>
        </p:nvCxnSpPr>
        <p:spPr>
          <a:xfrm>
            <a:off x="6442803" y="6185388"/>
            <a:ext cx="5401620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165" name="Google Shape;1165;p32"/>
          <p:cNvCxnSpPr/>
          <p:nvPr/>
        </p:nvCxnSpPr>
        <p:spPr>
          <a:xfrm>
            <a:off x="6442803" y="9495692"/>
            <a:ext cx="5401620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166" name="Google Shape;1166;p32"/>
          <p:cNvCxnSpPr/>
          <p:nvPr/>
        </p:nvCxnSpPr>
        <p:spPr>
          <a:xfrm>
            <a:off x="11844423" y="1266092"/>
            <a:ext cx="0" cy="823635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167" name="Google Shape;1167;p32"/>
          <p:cNvSpPr txBox="1"/>
          <p:nvPr/>
        </p:nvSpPr>
        <p:spPr>
          <a:xfrm>
            <a:off x="8647929" y="5886999"/>
            <a:ext cx="1010124" cy="43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프로세스 내역</a:t>
            </a:r>
            <a:endParaRPr sz="1238"/>
          </a:p>
        </p:txBody>
      </p:sp>
      <p:sp>
        <p:nvSpPr>
          <p:cNvPr id="1168" name="Google Shape;1168;p32"/>
          <p:cNvSpPr txBox="1"/>
          <p:nvPr/>
        </p:nvSpPr>
        <p:spPr>
          <a:xfrm rot="10800000" flipH="1">
            <a:off x="6249888" y="9746274"/>
            <a:ext cx="5787450" cy="227501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169" name="Google Shape;1169;p32"/>
          <p:cNvSpPr txBox="1"/>
          <p:nvPr/>
        </p:nvSpPr>
        <p:spPr>
          <a:xfrm rot="10800000" flipH="1">
            <a:off x="6249888" y="300038"/>
            <a:ext cx="5787450" cy="227501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170" name="Google Shape;1170;p32"/>
          <p:cNvSpPr txBox="1"/>
          <p:nvPr/>
        </p:nvSpPr>
        <p:spPr>
          <a:xfrm>
            <a:off x="9850968" y="9686925"/>
            <a:ext cx="2057760" cy="2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chemeClr val="lt1"/>
              </a:buClr>
              <a:buSzPts val="1100"/>
            </a:pPr>
            <a:r>
              <a:rPr lang="en" sz="1238" b="1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rPr>
              <a:t>프로세스 정의서(+명세서)</a:t>
            </a:r>
            <a:endParaRPr sz="1238"/>
          </a:p>
        </p:txBody>
      </p:sp>
      <p:sp>
        <p:nvSpPr>
          <p:cNvPr id="1171" name="Google Shape;1171;p32"/>
          <p:cNvSpPr txBox="1"/>
          <p:nvPr/>
        </p:nvSpPr>
        <p:spPr>
          <a:xfrm>
            <a:off x="7578879" y="1332028"/>
            <a:ext cx="1455762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회원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가입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프로세스</a:t>
            </a:r>
            <a:endParaRPr sz="1238" dirty="0"/>
          </a:p>
        </p:txBody>
      </p:sp>
      <p:sp>
        <p:nvSpPr>
          <p:cNvPr id="1172" name="Google Shape;1172;p32"/>
          <p:cNvSpPr txBox="1"/>
          <p:nvPr/>
        </p:nvSpPr>
        <p:spPr>
          <a:xfrm>
            <a:off x="7578873" y="1706257"/>
            <a:ext cx="1221750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1.1.1</a:t>
            </a:r>
            <a:endParaRPr sz="1238"/>
          </a:p>
        </p:txBody>
      </p:sp>
      <p:sp>
        <p:nvSpPr>
          <p:cNvPr id="1173" name="Google Shape;1173;p32"/>
          <p:cNvSpPr txBox="1"/>
          <p:nvPr/>
        </p:nvSpPr>
        <p:spPr>
          <a:xfrm>
            <a:off x="7493148" y="2101910"/>
            <a:ext cx="3858300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사용자가 Watchu 플랫폼에 가입하는 절차를 처리함</a:t>
            </a:r>
            <a:endParaRPr sz="1238"/>
          </a:p>
        </p:txBody>
      </p:sp>
      <p:sp>
        <p:nvSpPr>
          <p:cNvPr id="1174" name="Google Shape;1174;p32"/>
          <p:cNvSpPr txBox="1"/>
          <p:nvPr/>
        </p:nvSpPr>
        <p:spPr>
          <a:xfrm>
            <a:off x="7535988" y="2827267"/>
            <a:ext cx="1221750" cy="1880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788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회원</a:t>
            </a:r>
            <a:r>
              <a:rPr lang="en" sz="788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788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이름</a:t>
            </a:r>
            <a:endParaRPr sz="788" dirty="0"/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788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-</a:t>
            </a:r>
            <a:r>
              <a:rPr lang="en" sz="788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사용자가</a:t>
            </a:r>
            <a:r>
              <a:rPr lang="en" sz="788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788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입력한</a:t>
            </a:r>
            <a:r>
              <a:rPr lang="en" sz="788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788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이름</a:t>
            </a:r>
            <a:endParaRPr sz="788" dirty="0"/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788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이메일</a:t>
            </a:r>
            <a:endParaRPr sz="788" dirty="0"/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788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-</a:t>
            </a:r>
            <a:r>
              <a:rPr lang="en" sz="788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사용자의</a:t>
            </a:r>
            <a:r>
              <a:rPr lang="en" sz="788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788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이메일</a:t>
            </a:r>
            <a:r>
              <a:rPr lang="en" sz="788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788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주소</a:t>
            </a:r>
            <a:endParaRPr sz="788" dirty="0"/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788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비밀번호</a:t>
            </a:r>
            <a:endParaRPr sz="788" dirty="0"/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788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-</a:t>
            </a:r>
            <a:r>
              <a:rPr lang="en" sz="788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로그인</a:t>
            </a:r>
            <a:r>
              <a:rPr lang="en" sz="788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788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시</a:t>
            </a:r>
            <a:r>
              <a:rPr lang="en" sz="788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788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사용될</a:t>
            </a:r>
            <a:r>
              <a:rPr lang="en" sz="788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788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암호</a:t>
            </a:r>
            <a:endParaRPr sz="788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788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휴대폰</a:t>
            </a:r>
            <a:r>
              <a:rPr lang="en" sz="788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788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번호</a:t>
            </a:r>
            <a:endParaRPr sz="788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788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-</a:t>
            </a:r>
            <a:r>
              <a:rPr lang="en" sz="788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사용자</a:t>
            </a:r>
            <a:r>
              <a:rPr lang="en" sz="788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788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연락처</a:t>
            </a:r>
            <a:endParaRPr sz="788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788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성별</a:t>
            </a:r>
            <a:endParaRPr sz="788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788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-</a:t>
            </a:r>
            <a:r>
              <a:rPr lang="en" sz="788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사용자의</a:t>
            </a:r>
            <a:r>
              <a:rPr lang="en" sz="788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788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성별</a:t>
            </a:r>
            <a:r>
              <a:rPr lang="en" sz="788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788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</a:t>
            </a:r>
            <a:endParaRPr sz="788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1175" name="Google Shape;1175;p32"/>
          <p:cNvSpPr txBox="1"/>
          <p:nvPr/>
        </p:nvSpPr>
        <p:spPr>
          <a:xfrm>
            <a:off x="8800668" y="3006970"/>
            <a:ext cx="1286213" cy="149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회원ID</a:t>
            </a:r>
            <a:endParaRPr sz="900" dirty="0"/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-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시스템에서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자동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생성된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고유한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회원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식별자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가입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완료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메시지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-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가입이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성공적으로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완료되었다는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알림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1176" name="Google Shape;1176;p32"/>
          <p:cNvSpPr txBox="1"/>
          <p:nvPr/>
        </p:nvSpPr>
        <p:spPr>
          <a:xfrm>
            <a:off x="6721460" y="6305119"/>
            <a:ext cx="4979475" cy="290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12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CREATE member</a:t>
            </a:r>
            <a:endParaRPr sz="1238"/>
          </a:p>
          <a:p>
            <a:pPr marL="414338" indent="-414338">
              <a:lnSpc>
                <a:spcPct val="12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 -member_id,member_name,email,password,phone_num,birth_day,sex</a:t>
            </a:r>
            <a:endParaRPr sz="1238"/>
          </a:p>
          <a:p>
            <a:pPr marL="414338" indent="-414338">
              <a:lnSpc>
                <a:spcPct val="12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VALIDATE</a:t>
            </a:r>
            <a:endParaRPr sz="112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12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-이메일과 전화번호 중복 여부를 확인하여 중복이 없을 경우에만 회원 생성이 가능하도록 처리</a:t>
            </a:r>
            <a:endParaRPr sz="112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12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INSERT</a:t>
            </a:r>
            <a:endParaRPr sz="112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12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-사용자 정보를 MEMBER 테이블에 삽입</a:t>
            </a:r>
            <a:endParaRPr sz="112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12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SEND_CONFIRMATION</a:t>
            </a:r>
            <a:endParaRPr sz="112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12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-회원 가입 완료 후, 사용자의 이메일로 확인 메일을 발송</a:t>
            </a:r>
            <a:endParaRPr sz="112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1177" name="Google Shape;1177;p32"/>
          <p:cNvSpPr txBox="1"/>
          <p:nvPr/>
        </p:nvSpPr>
        <p:spPr>
          <a:xfrm>
            <a:off x="7535988" y="4826977"/>
            <a:ext cx="4286413" cy="973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수행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평균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빈도수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/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주기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: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주기적인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빈도가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정해져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있지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않음</a:t>
            </a:r>
            <a:endParaRPr sz="900" dirty="0"/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최대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빈도수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: 100회</a:t>
            </a:r>
            <a:endParaRPr sz="900" dirty="0"/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관련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엔터티별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접근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빈도</a:t>
            </a:r>
            <a:endParaRPr sz="900" dirty="0"/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- MEMBER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테이블에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대한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접근은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하루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30~100회로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예측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-SUB(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구독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테이블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)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와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GROUP(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그룹테이블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)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은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회원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가입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후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선택적으로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연계될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수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있음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.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grpSp>
        <p:nvGrpSpPr>
          <p:cNvPr id="1178" name="Google Shape;1178;p32"/>
          <p:cNvGrpSpPr/>
          <p:nvPr/>
        </p:nvGrpSpPr>
        <p:grpSpPr>
          <a:xfrm>
            <a:off x="7793209" y="176397"/>
            <a:ext cx="3122198" cy="412140"/>
            <a:chOff x="671" y="759"/>
            <a:chExt cx="1225" cy="250"/>
          </a:xfrm>
        </p:grpSpPr>
        <p:sp>
          <p:nvSpPr>
            <p:cNvPr id="1179" name="Google Shape;1179;p32"/>
            <p:cNvSpPr txBox="1"/>
            <p:nvPr/>
          </p:nvSpPr>
          <p:spPr>
            <a:xfrm>
              <a:off x="745" y="853"/>
              <a:ext cx="1151" cy="156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endParaRPr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1180" name="Google Shape;1180;p32"/>
            <p:cNvSpPr txBox="1"/>
            <p:nvPr/>
          </p:nvSpPr>
          <p:spPr>
            <a:xfrm>
              <a:off x="671" y="759"/>
              <a:ext cx="1150" cy="208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pPr algn="ctr">
                <a:buClr>
                  <a:schemeClr val="lt1"/>
                </a:buClr>
                <a:buSzPts val="1500"/>
              </a:pPr>
              <a:r>
                <a:rPr lang="en" sz="1688" b="1" dirty="0" err="1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프로세서</a:t>
              </a:r>
              <a:r>
                <a:rPr lang="en" sz="1688" b="1" dirty="0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 </a:t>
              </a:r>
              <a:r>
                <a:rPr lang="en" sz="1688" b="1" dirty="0" err="1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정의서</a:t>
              </a:r>
              <a:r>
                <a:rPr lang="en" sz="1688" b="1" dirty="0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(+</a:t>
              </a:r>
              <a:r>
                <a:rPr lang="en" sz="1688" b="1" dirty="0" err="1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명세서</a:t>
              </a:r>
              <a:r>
                <a:rPr lang="en" sz="1688" b="1" dirty="0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)</a:t>
              </a:r>
              <a:endParaRPr sz="1238" dirty="0"/>
            </a:p>
          </p:txBody>
        </p:sp>
      </p:grpSp>
      <p:sp>
        <p:nvSpPr>
          <p:cNvPr id="1181" name="Google Shape;1181;p32"/>
          <p:cNvSpPr txBox="1"/>
          <p:nvPr/>
        </p:nvSpPr>
        <p:spPr>
          <a:xfrm>
            <a:off x="10043782" y="3043322"/>
            <a:ext cx="1414800" cy="16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MEMBER: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회원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정보가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저장되는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테이블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member_id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(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회원ID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), 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member_name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(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회원이름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), 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email(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이메일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),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password(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비밀번호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),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phone_num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(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휴대폰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번호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),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sex(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성별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)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1182" name="Google Shape;1182;p32"/>
          <p:cNvSpPr txBox="1"/>
          <p:nvPr/>
        </p:nvSpPr>
        <p:spPr>
          <a:xfrm>
            <a:off x="6525864" y="662721"/>
            <a:ext cx="3582324" cy="34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500"/>
            </a:pPr>
            <a:r>
              <a:rPr lang="en" sz="1688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6. 프로세스 정의서(+명세서)</a:t>
            </a:r>
            <a:endParaRPr sz="1238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33"/>
          <p:cNvSpPr txBox="1"/>
          <p:nvPr/>
        </p:nvSpPr>
        <p:spPr>
          <a:xfrm>
            <a:off x="6892908" y="6238143"/>
            <a:ext cx="4544100" cy="3713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120000"/>
              </a:lnSpc>
              <a:buClr>
                <a:srgbClr val="0099FF"/>
              </a:buClr>
              <a:buSzPts val="1000"/>
            </a:pP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CRATE contents</a:t>
            </a:r>
            <a:endParaRPr sz="1125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120000"/>
              </a:lnSpc>
              <a:buClr>
                <a:srgbClr val="0099FF"/>
              </a:buClr>
              <a:buSzPts val="1000"/>
            </a:pP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-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입력된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컨텐츠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데이터를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이용하여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CONTENTS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테이블에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새로운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레코드를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생성함</a:t>
            </a:r>
            <a:endParaRPr sz="1125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120000"/>
              </a:lnSpc>
              <a:buClr>
                <a:srgbClr val="0099FF"/>
              </a:buClr>
              <a:buSzPts val="1000"/>
            </a:pPr>
            <a:endParaRPr sz="1125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120000"/>
              </a:lnSpc>
              <a:buClr>
                <a:srgbClr val="0099FF"/>
              </a:buClr>
              <a:buSzPts val="1000"/>
            </a:pP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데이터필드</a:t>
            </a:r>
            <a:endParaRPr sz="1125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120000"/>
              </a:lnSpc>
              <a:buClr>
                <a:srgbClr val="0099FF"/>
              </a:buClr>
              <a:buSzPts val="1000"/>
            </a:pP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-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contents_id,contents_name,genre,country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,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poster_path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,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video_path</a:t>
            </a:r>
            <a:endParaRPr sz="1125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120000"/>
              </a:lnSpc>
              <a:buClr>
                <a:srgbClr val="0099FF"/>
              </a:buClr>
              <a:buSzPts val="1000"/>
            </a:pPr>
            <a:endParaRPr sz="1125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120000"/>
              </a:lnSpc>
              <a:buClr>
                <a:srgbClr val="0099FF"/>
              </a:buClr>
              <a:buSzPts val="1000"/>
            </a:pP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VALIDATE</a:t>
            </a:r>
            <a:endParaRPr sz="1125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120000"/>
              </a:lnSpc>
              <a:buClr>
                <a:srgbClr val="0099FF"/>
              </a:buClr>
              <a:buSzPts val="1000"/>
            </a:pP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-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입력된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컨텐츠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이름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,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장르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,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국가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정보를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검증하여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필수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항목이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빠지지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않았는지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확인</a:t>
            </a:r>
            <a:endParaRPr sz="1125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120000"/>
              </a:lnSpc>
              <a:buClr>
                <a:srgbClr val="0099FF"/>
              </a:buClr>
              <a:buSzPts val="1000"/>
            </a:pP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INSERT</a:t>
            </a:r>
            <a:endParaRPr sz="1125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120000"/>
              </a:lnSpc>
              <a:buClr>
                <a:srgbClr val="0099FF"/>
              </a:buClr>
              <a:buSzPts val="1000"/>
            </a:pP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-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새로운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컨텐츠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정보를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CONTENTS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테이블에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삽입</a:t>
            </a:r>
            <a:endParaRPr sz="1125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120000"/>
              </a:lnSpc>
              <a:buClr>
                <a:srgbClr val="0099FF"/>
              </a:buClr>
              <a:buSzPts val="1000"/>
            </a:pPr>
            <a:endParaRPr sz="1125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120000"/>
              </a:lnSpc>
              <a:buClr>
                <a:srgbClr val="0099FF"/>
              </a:buClr>
              <a:buSzPts val="1000"/>
            </a:pP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SEND_CONFIRMATION</a:t>
            </a:r>
            <a:endParaRPr sz="1125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120000"/>
              </a:lnSpc>
              <a:buClr>
                <a:srgbClr val="0099FF"/>
              </a:buClr>
              <a:buSzPts val="1000"/>
            </a:pP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-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컨텐츠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등록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완료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후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,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관리자에게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확인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알림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발송</a:t>
            </a:r>
            <a:endParaRPr sz="1125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12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endParaRPr sz="1238" dirty="0"/>
          </a:p>
        </p:txBody>
      </p:sp>
      <p:sp>
        <p:nvSpPr>
          <p:cNvPr id="1191" name="Google Shape;1191;p33"/>
          <p:cNvSpPr txBox="1"/>
          <p:nvPr/>
        </p:nvSpPr>
        <p:spPr>
          <a:xfrm>
            <a:off x="6442803" y="5898618"/>
            <a:ext cx="5401620" cy="257018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192" name="Google Shape;1192;p33"/>
          <p:cNvSpPr txBox="1"/>
          <p:nvPr/>
        </p:nvSpPr>
        <p:spPr>
          <a:xfrm>
            <a:off x="7535988" y="2522371"/>
            <a:ext cx="4308435" cy="257018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193" name="Google Shape;1193;p33"/>
          <p:cNvSpPr txBox="1"/>
          <p:nvPr/>
        </p:nvSpPr>
        <p:spPr>
          <a:xfrm>
            <a:off x="6442803" y="3432375"/>
            <a:ext cx="1093185" cy="257018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cxnSp>
        <p:nvCxnSpPr>
          <p:cNvPr id="1195" name="Google Shape;1195;p33"/>
          <p:cNvCxnSpPr/>
          <p:nvPr/>
        </p:nvCxnSpPr>
        <p:spPr>
          <a:xfrm>
            <a:off x="6442803" y="1266092"/>
            <a:ext cx="5401620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196" name="Google Shape;1196;p33"/>
          <p:cNvCxnSpPr/>
          <p:nvPr/>
        </p:nvCxnSpPr>
        <p:spPr>
          <a:xfrm>
            <a:off x="6442803" y="1661747"/>
            <a:ext cx="5401620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197" name="Google Shape;1197;p33"/>
          <p:cNvSpPr txBox="1"/>
          <p:nvPr/>
        </p:nvSpPr>
        <p:spPr>
          <a:xfrm>
            <a:off x="6654474" y="2113451"/>
            <a:ext cx="688599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설  명</a:t>
            </a:r>
            <a:endParaRPr sz="1238"/>
          </a:p>
        </p:txBody>
      </p:sp>
      <p:cxnSp>
        <p:nvCxnSpPr>
          <p:cNvPr id="1198" name="Google Shape;1198;p33"/>
          <p:cNvCxnSpPr/>
          <p:nvPr/>
        </p:nvCxnSpPr>
        <p:spPr>
          <a:xfrm>
            <a:off x="6442803" y="1266092"/>
            <a:ext cx="0" cy="8236195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199" name="Google Shape;1199;p33"/>
          <p:cNvCxnSpPr/>
          <p:nvPr/>
        </p:nvCxnSpPr>
        <p:spPr>
          <a:xfrm>
            <a:off x="7535988" y="1266092"/>
            <a:ext cx="0" cy="4589585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200" name="Google Shape;1200;p33"/>
          <p:cNvCxnSpPr/>
          <p:nvPr/>
        </p:nvCxnSpPr>
        <p:spPr>
          <a:xfrm>
            <a:off x="6442803" y="2057400"/>
            <a:ext cx="5401620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201" name="Google Shape;1201;p33"/>
          <p:cNvCxnSpPr/>
          <p:nvPr/>
        </p:nvCxnSpPr>
        <p:spPr>
          <a:xfrm>
            <a:off x="6442803" y="2453054"/>
            <a:ext cx="5401620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202" name="Google Shape;1202;p33"/>
          <p:cNvCxnSpPr/>
          <p:nvPr/>
        </p:nvCxnSpPr>
        <p:spPr>
          <a:xfrm>
            <a:off x="7531968" y="2848708"/>
            <a:ext cx="4312454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203" name="Google Shape;1203;p33"/>
          <p:cNvCxnSpPr/>
          <p:nvPr/>
        </p:nvCxnSpPr>
        <p:spPr>
          <a:xfrm>
            <a:off x="6442803" y="4747847"/>
            <a:ext cx="5401620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205" name="Google Shape;1205;p33"/>
          <p:cNvSpPr txBox="1"/>
          <p:nvPr/>
        </p:nvSpPr>
        <p:spPr>
          <a:xfrm>
            <a:off x="6654474" y="3354815"/>
            <a:ext cx="688599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정  보</a:t>
            </a:r>
            <a:endParaRPr sz="1238"/>
          </a:p>
        </p:txBody>
      </p:sp>
      <p:cxnSp>
        <p:nvCxnSpPr>
          <p:cNvPr id="1206" name="Google Shape;1206;p33"/>
          <p:cNvCxnSpPr/>
          <p:nvPr/>
        </p:nvCxnSpPr>
        <p:spPr>
          <a:xfrm>
            <a:off x="6442803" y="5855677"/>
            <a:ext cx="5401620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207" name="Google Shape;1207;p33"/>
          <p:cNvSpPr txBox="1"/>
          <p:nvPr/>
        </p:nvSpPr>
        <p:spPr>
          <a:xfrm>
            <a:off x="6654474" y="5280330"/>
            <a:ext cx="688599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특  성  </a:t>
            </a:r>
            <a:endParaRPr sz="1238"/>
          </a:p>
        </p:txBody>
      </p:sp>
      <p:sp>
        <p:nvSpPr>
          <p:cNvPr id="1208" name="Google Shape;1208;p33"/>
          <p:cNvSpPr txBox="1"/>
          <p:nvPr/>
        </p:nvSpPr>
        <p:spPr>
          <a:xfrm>
            <a:off x="7874928" y="2507457"/>
            <a:ext cx="688599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입  력</a:t>
            </a:r>
            <a:endParaRPr sz="1238"/>
          </a:p>
        </p:txBody>
      </p:sp>
      <p:cxnSp>
        <p:nvCxnSpPr>
          <p:cNvPr id="1209" name="Google Shape;1209;p33"/>
          <p:cNvCxnSpPr/>
          <p:nvPr/>
        </p:nvCxnSpPr>
        <p:spPr>
          <a:xfrm>
            <a:off x="11394288" y="2458000"/>
            <a:ext cx="0" cy="2289846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210" name="Google Shape;1210;p33"/>
          <p:cNvCxnSpPr/>
          <p:nvPr/>
        </p:nvCxnSpPr>
        <p:spPr>
          <a:xfrm>
            <a:off x="8822088" y="2458000"/>
            <a:ext cx="0" cy="2289846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211" name="Google Shape;1211;p33"/>
          <p:cNvCxnSpPr/>
          <p:nvPr/>
        </p:nvCxnSpPr>
        <p:spPr>
          <a:xfrm>
            <a:off x="10100150" y="2453054"/>
            <a:ext cx="0" cy="2289846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212" name="Google Shape;1212;p33"/>
          <p:cNvSpPr txBox="1"/>
          <p:nvPr/>
        </p:nvSpPr>
        <p:spPr>
          <a:xfrm>
            <a:off x="9162369" y="2507456"/>
            <a:ext cx="688500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출  력</a:t>
            </a:r>
            <a:endParaRPr sz="1238"/>
          </a:p>
        </p:txBody>
      </p:sp>
      <p:sp>
        <p:nvSpPr>
          <p:cNvPr id="1213" name="Google Shape;1213;p33"/>
          <p:cNvSpPr txBox="1"/>
          <p:nvPr/>
        </p:nvSpPr>
        <p:spPr>
          <a:xfrm>
            <a:off x="10356030" y="2507457"/>
            <a:ext cx="688599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엔터티</a:t>
            </a:r>
            <a:endParaRPr sz="1238"/>
          </a:p>
        </p:txBody>
      </p:sp>
      <p:sp>
        <p:nvSpPr>
          <p:cNvPr id="1214" name="Google Shape;1214;p33"/>
          <p:cNvSpPr txBox="1"/>
          <p:nvPr/>
        </p:nvSpPr>
        <p:spPr>
          <a:xfrm>
            <a:off x="11394288" y="2507456"/>
            <a:ext cx="450135" cy="43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로컬</a:t>
            </a:r>
            <a:endParaRPr sz="1238"/>
          </a:p>
        </p:txBody>
      </p:sp>
      <p:cxnSp>
        <p:nvCxnSpPr>
          <p:cNvPr id="1215" name="Google Shape;1215;p33"/>
          <p:cNvCxnSpPr/>
          <p:nvPr/>
        </p:nvCxnSpPr>
        <p:spPr>
          <a:xfrm>
            <a:off x="6442803" y="6185388"/>
            <a:ext cx="5401620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217" name="Google Shape;1217;p33"/>
          <p:cNvCxnSpPr/>
          <p:nvPr/>
        </p:nvCxnSpPr>
        <p:spPr>
          <a:xfrm>
            <a:off x="11844423" y="1266092"/>
            <a:ext cx="0" cy="8236195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218" name="Google Shape;1218;p33"/>
          <p:cNvSpPr txBox="1"/>
          <p:nvPr/>
        </p:nvSpPr>
        <p:spPr>
          <a:xfrm>
            <a:off x="8647929" y="5886999"/>
            <a:ext cx="1010124" cy="43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프로세스 내역</a:t>
            </a:r>
            <a:endParaRPr sz="1238"/>
          </a:p>
        </p:txBody>
      </p:sp>
      <p:sp>
        <p:nvSpPr>
          <p:cNvPr id="1219" name="Google Shape;1219;p33"/>
          <p:cNvSpPr txBox="1"/>
          <p:nvPr/>
        </p:nvSpPr>
        <p:spPr>
          <a:xfrm rot="10800000" flipH="1">
            <a:off x="6249888" y="9746274"/>
            <a:ext cx="5787450" cy="227501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220" name="Google Shape;1220;p33"/>
          <p:cNvSpPr txBox="1"/>
          <p:nvPr/>
        </p:nvSpPr>
        <p:spPr>
          <a:xfrm rot="10800000" flipH="1">
            <a:off x="6249888" y="300038"/>
            <a:ext cx="5787450" cy="227501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221" name="Google Shape;1221;p33"/>
          <p:cNvSpPr txBox="1"/>
          <p:nvPr/>
        </p:nvSpPr>
        <p:spPr>
          <a:xfrm>
            <a:off x="9850968" y="9686925"/>
            <a:ext cx="2057760" cy="2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chemeClr val="lt1"/>
              </a:buClr>
              <a:buSzPts val="1100"/>
            </a:pPr>
            <a:r>
              <a:rPr lang="en" sz="1238" b="1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rPr>
              <a:t>프로세스 정의서(+명세서)</a:t>
            </a:r>
            <a:endParaRPr sz="1238"/>
          </a:p>
        </p:txBody>
      </p:sp>
      <p:sp>
        <p:nvSpPr>
          <p:cNvPr id="1222" name="Google Shape;1222;p33"/>
          <p:cNvSpPr txBox="1"/>
          <p:nvPr/>
        </p:nvSpPr>
        <p:spPr>
          <a:xfrm>
            <a:off x="7578873" y="1332035"/>
            <a:ext cx="1221750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컨텐츠 등록</a:t>
            </a:r>
            <a:endParaRPr sz="1238"/>
          </a:p>
        </p:txBody>
      </p:sp>
      <p:sp>
        <p:nvSpPr>
          <p:cNvPr id="1223" name="Google Shape;1223;p33"/>
          <p:cNvSpPr txBox="1"/>
          <p:nvPr/>
        </p:nvSpPr>
        <p:spPr>
          <a:xfrm>
            <a:off x="7578873" y="1706257"/>
            <a:ext cx="1221750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2.1</a:t>
            </a:r>
            <a:endParaRPr sz="1238"/>
          </a:p>
        </p:txBody>
      </p:sp>
      <p:sp>
        <p:nvSpPr>
          <p:cNvPr id="1224" name="Google Shape;1224;p33"/>
          <p:cNvSpPr txBox="1"/>
          <p:nvPr/>
        </p:nvSpPr>
        <p:spPr>
          <a:xfrm>
            <a:off x="7554742" y="2126633"/>
            <a:ext cx="3858300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관리자가 새로운 컨텐츠를 등록하는 과정</a:t>
            </a:r>
            <a:endParaRPr sz="1238"/>
          </a:p>
        </p:txBody>
      </p:sp>
      <p:sp>
        <p:nvSpPr>
          <p:cNvPr id="1225" name="Google Shape;1225;p33"/>
          <p:cNvSpPr txBox="1"/>
          <p:nvPr/>
        </p:nvSpPr>
        <p:spPr>
          <a:xfrm>
            <a:off x="8772576" y="2958055"/>
            <a:ext cx="1422900" cy="896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컨텐츠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등록결과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: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등록된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컨텐츠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정보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-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컨텐츠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ID(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contents_id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)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-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등록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성공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/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실패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여부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1226" name="Google Shape;1226;p33"/>
          <p:cNvSpPr txBox="1"/>
          <p:nvPr/>
        </p:nvSpPr>
        <p:spPr>
          <a:xfrm>
            <a:off x="7535988" y="4767631"/>
            <a:ext cx="3922763" cy="1127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수행빈도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>
              <a:lnSpc>
                <a:spcPct val="70000"/>
              </a:lnSpc>
              <a:spcBef>
                <a:spcPts val="563"/>
              </a:spcBef>
            </a:pP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-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컨텐츠는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평균저그올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하루에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2~5개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추가가능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>
              <a:lnSpc>
                <a:spcPct val="70000"/>
              </a:lnSpc>
              <a:spcBef>
                <a:spcPts val="563"/>
              </a:spcBef>
            </a:pP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최대처리빈도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>
              <a:lnSpc>
                <a:spcPct val="70000"/>
              </a:lnSpc>
              <a:spcBef>
                <a:spcPts val="563"/>
              </a:spcBef>
            </a:pP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-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하루에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최대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10개의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컨텐츠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추가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가능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>
              <a:lnSpc>
                <a:spcPct val="70000"/>
              </a:lnSpc>
              <a:spcBef>
                <a:spcPts val="563"/>
              </a:spcBef>
            </a:pP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관련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엔터티별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접근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빈도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>
              <a:lnSpc>
                <a:spcPct val="70000"/>
              </a:lnSpc>
              <a:spcBef>
                <a:spcPts val="563"/>
              </a:spcBef>
            </a:pP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-CONTENTS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테이블에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대한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접근은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하루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5~10회로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예측됨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grpSp>
        <p:nvGrpSpPr>
          <p:cNvPr id="1227" name="Google Shape;1227;p33"/>
          <p:cNvGrpSpPr/>
          <p:nvPr/>
        </p:nvGrpSpPr>
        <p:grpSpPr>
          <a:xfrm>
            <a:off x="7793209" y="46160"/>
            <a:ext cx="2727604" cy="603372"/>
            <a:chOff x="671" y="680"/>
            <a:chExt cx="1225" cy="366"/>
          </a:xfrm>
        </p:grpSpPr>
        <p:sp>
          <p:nvSpPr>
            <p:cNvPr id="1228" name="Google Shape;1228;p33"/>
            <p:cNvSpPr txBox="1"/>
            <p:nvPr/>
          </p:nvSpPr>
          <p:spPr>
            <a:xfrm>
              <a:off x="745" y="853"/>
              <a:ext cx="1151" cy="156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endParaRPr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1229" name="Google Shape;1229;p33"/>
            <p:cNvSpPr txBox="1"/>
            <p:nvPr/>
          </p:nvSpPr>
          <p:spPr>
            <a:xfrm>
              <a:off x="671" y="680"/>
              <a:ext cx="1225" cy="366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pPr algn="ctr">
                <a:buClr>
                  <a:schemeClr val="lt1"/>
                </a:buClr>
                <a:buSzPts val="1500"/>
              </a:pPr>
              <a:r>
                <a:rPr lang="en" sz="1688" b="1" dirty="0" err="1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프로세서</a:t>
              </a:r>
              <a:r>
                <a:rPr lang="en" sz="1688" b="1" dirty="0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 </a:t>
              </a:r>
              <a:r>
                <a:rPr lang="en" sz="1688" b="1" dirty="0" err="1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정의서</a:t>
              </a:r>
              <a:r>
                <a:rPr lang="en" sz="1688" b="1" dirty="0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(+</a:t>
              </a:r>
              <a:r>
                <a:rPr lang="en" sz="1688" b="1" dirty="0" err="1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명세서</a:t>
              </a:r>
              <a:r>
                <a:rPr lang="en" sz="1688" b="1" dirty="0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)</a:t>
              </a:r>
              <a:endParaRPr sz="1238" dirty="0"/>
            </a:p>
          </p:txBody>
        </p:sp>
      </p:grpSp>
      <p:sp>
        <p:nvSpPr>
          <p:cNvPr id="1230" name="Google Shape;1230;p33"/>
          <p:cNvSpPr txBox="1"/>
          <p:nvPr/>
        </p:nvSpPr>
        <p:spPr>
          <a:xfrm>
            <a:off x="10088406" y="2987174"/>
            <a:ext cx="1350338" cy="149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CONTENTS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테이블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: 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컨텐츠의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모든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정보가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저장되는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테이블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-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contents_id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, 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contents_name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, genre, 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country, 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poster_path,video_path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1231" name="Google Shape;1231;p33"/>
          <p:cNvSpPr txBox="1"/>
          <p:nvPr/>
        </p:nvSpPr>
        <p:spPr>
          <a:xfrm>
            <a:off x="7506326" y="2962113"/>
            <a:ext cx="1286213" cy="779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컨텐츠이름,장르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,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국가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,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설명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,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포스터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경로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,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동영상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경로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2" name="Google Shape;1143;p32">
            <a:extLst>
              <a:ext uri="{FF2B5EF4-FFF2-40B4-BE49-F238E27FC236}">
                <a16:creationId xmlns:a16="http://schemas.microsoft.com/office/drawing/2014/main" id="{06E99583-23DD-7C87-A2CE-6E806AA1C180}"/>
              </a:ext>
            </a:extLst>
          </p:cNvPr>
          <p:cNvSpPr txBox="1"/>
          <p:nvPr/>
        </p:nvSpPr>
        <p:spPr>
          <a:xfrm>
            <a:off x="6538216" y="1333683"/>
            <a:ext cx="1221749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프로세스명</a:t>
            </a:r>
            <a:endParaRPr sz="1238" dirty="0"/>
          </a:p>
        </p:txBody>
      </p:sp>
      <p:sp>
        <p:nvSpPr>
          <p:cNvPr id="4" name="Google Shape;1153;p32">
            <a:extLst>
              <a:ext uri="{FF2B5EF4-FFF2-40B4-BE49-F238E27FC236}">
                <a16:creationId xmlns:a16="http://schemas.microsoft.com/office/drawing/2014/main" id="{FD8FC0A1-8C55-F2ED-D7FA-FC24258C94BF}"/>
              </a:ext>
            </a:extLst>
          </p:cNvPr>
          <p:cNvSpPr txBox="1"/>
          <p:nvPr/>
        </p:nvSpPr>
        <p:spPr>
          <a:xfrm>
            <a:off x="6560008" y="1737579"/>
            <a:ext cx="997989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프로세스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ID</a:t>
            </a:r>
            <a:endParaRPr sz="1238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34"/>
          <p:cNvSpPr txBox="1"/>
          <p:nvPr/>
        </p:nvSpPr>
        <p:spPr>
          <a:xfrm>
            <a:off x="6442803" y="5898618"/>
            <a:ext cx="5401620" cy="257018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240" name="Google Shape;1240;p34"/>
          <p:cNvSpPr txBox="1"/>
          <p:nvPr/>
        </p:nvSpPr>
        <p:spPr>
          <a:xfrm>
            <a:off x="7535988" y="2522371"/>
            <a:ext cx="4308435" cy="257018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241" name="Google Shape;1241;p34"/>
          <p:cNvSpPr txBox="1"/>
          <p:nvPr/>
        </p:nvSpPr>
        <p:spPr>
          <a:xfrm>
            <a:off x="6442803" y="3432375"/>
            <a:ext cx="1093185" cy="257018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cxnSp>
        <p:nvCxnSpPr>
          <p:cNvPr id="1243" name="Google Shape;1243;p34"/>
          <p:cNvCxnSpPr/>
          <p:nvPr/>
        </p:nvCxnSpPr>
        <p:spPr>
          <a:xfrm>
            <a:off x="6442803" y="1266092"/>
            <a:ext cx="5401620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244" name="Google Shape;1244;p34"/>
          <p:cNvCxnSpPr/>
          <p:nvPr/>
        </p:nvCxnSpPr>
        <p:spPr>
          <a:xfrm>
            <a:off x="6442803" y="1661747"/>
            <a:ext cx="5401620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245" name="Google Shape;1245;p34"/>
          <p:cNvSpPr txBox="1"/>
          <p:nvPr/>
        </p:nvSpPr>
        <p:spPr>
          <a:xfrm>
            <a:off x="6654474" y="2113451"/>
            <a:ext cx="688599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설  명</a:t>
            </a:r>
            <a:endParaRPr sz="1238"/>
          </a:p>
        </p:txBody>
      </p:sp>
      <p:cxnSp>
        <p:nvCxnSpPr>
          <p:cNvPr id="1246" name="Google Shape;1246;p34"/>
          <p:cNvCxnSpPr/>
          <p:nvPr/>
        </p:nvCxnSpPr>
        <p:spPr>
          <a:xfrm>
            <a:off x="6442803" y="1266092"/>
            <a:ext cx="0" cy="8236195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247" name="Google Shape;1247;p34"/>
          <p:cNvCxnSpPr/>
          <p:nvPr/>
        </p:nvCxnSpPr>
        <p:spPr>
          <a:xfrm>
            <a:off x="7535988" y="1266092"/>
            <a:ext cx="0" cy="4589585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248" name="Google Shape;1248;p34"/>
          <p:cNvCxnSpPr/>
          <p:nvPr/>
        </p:nvCxnSpPr>
        <p:spPr>
          <a:xfrm>
            <a:off x="6442803" y="2057400"/>
            <a:ext cx="5401620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249" name="Google Shape;1249;p34"/>
          <p:cNvCxnSpPr/>
          <p:nvPr/>
        </p:nvCxnSpPr>
        <p:spPr>
          <a:xfrm>
            <a:off x="6442803" y="2453054"/>
            <a:ext cx="5401620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250" name="Google Shape;1250;p34"/>
          <p:cNvCxnSpPr/>
          <p:nvPr/>
        </p:nvCxnSpPr>
        <p:spPr>
          <a:xfrm>
            <a:off x="7531968" y="2848708"/>
            <a:ext cx="4312454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251" name="Google Shape;1251;p34"/>
          <p:cNvCxnSpPr/>
          <p:nvPr/>
        </p:nvCxnSpPr>
        <p:spPr>
          <a:xfrm>
            <a:off x="6442803" y="4747847"/>
            <a:ext cx="5401620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253" name="Google Shape;1253;p34"/>
          <p:cNvSpPr txBox="1"/>
          <p:nvPr/>
        </p:nvSpPr>
        <p:spPr>
          <a:xfrm>
            <a:off x="6654474" y="3354815"/>
            <a:ext cx="688599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정  보</a:t>
            </a:r>
            <a:endParaRPr sz="1238"/>
          </a:p>
        </p:txBody>
      </p:sp>
      <p:cxnSp>
        <p:nvCxnSpPr>
          <p:cNvPr id="1254" name="Google Shape;1254;p34"/>
          <p:cNvCxnSpPr/>
          <p:nvPr/>
        </p:nvCxnSpPr>
        <p:spPr>
          <a:xfrm>
            <a:off x="6442803" y="5855677"/>
            <a:ext cx="5401620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255" name="Google Shape;1255;p34"/>
          <p:cNvSpPr txBox="1"/>
          <p:nvPr/>
        </p:nvSpPr>
        <p:spPr>
          <a:xfrm>
            <a:off x="6654474" y="5280330"/>
            <a:ext cx="688599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특  성  </a:t>
            </a:r>
            <a:endParaRPr sz="1238"/>
          </a:p>
        </p:txBody>
      </p:sp>
      <p:sp>
        <p:nvSpPr>
          <p:cNvPr id="1256" name="Google Shape;1256;p34"/>
          <p:cNvSpPr txBox="1"/>
          <p:nvPr/>
        </p:nvSpPr>
        <p:spPr>
          <a:xfrm>
            <a:off x="7874928" y="2507457"/>
            <a:ext cx="688599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입  력</a:t>
            </a:r>
            <a:endParaRPr sz="1238"/>
          </a:p>
        </p:txBody>
      </p:sp>
      <p:cxnSp>
        <p:nvCxnSpPr>
          <p:cNvPr id="1257" name="Google Shape;1257;p34"/>
          <p:cNvCxnSpPr/>
          <p:nvPr/>
        </p:nvCxnSpPr>
        <p:spPr>
          <a:xfrm>
            <a:off x="11394288" y="2458000"/>
            <a:ext cx="0" cy="2289846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258" name="Google Shape;1258;p34"/>
          <p:cNvCxnSpPr/>
          <p:nvPr/>
        </p:nvCxnSpPr>
        <p:spPr>
          <a:xfrm>
            <a:off x="8907813" y="2457999"/>
            <a:ext cx="0" cy="2289938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259" name="Google Shape;1259;p34"/>
          <p:cNvCxnSpPr/>
          <p:nvPr/>
        </p:nvCxnSpPr>
        <p:spPr>
          <a:xfrm>
            <a:off x="10185875" y="2453053"/>
            <a:ext cx="0" cy="2289938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260" name="Google Shape;1260;p34"/>
          <p:cNvSpPr txBox="1"/>
          <p:nvPr/>
        </p:nvSpPr>
        <p:spPr>
          <a:xfrm>
            <a:off x="9162369" y="2507457"/>
            <a:ext cx="688599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출  력</a:t>
            </a:r>
            <a:endParaRPr sz="1238"/>
          </a:p>
        </p:txBody>
      </p:sp>
      <p:sp>
        <p:nvSpPr>
          <p:cNvPr id="1261" name="Google Shape;1261;p34"/>
          <p:cNvSpPr txBox="1"/>
          <p:nvPr/>
        </p:nvSpPr>
        <p:spPr>
          <a:xfrm>
            <a:off x="10356030" y="2507457"/>
            <a:ext cx="688599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엔터티</a:t>
            </a:r>
            <a:endParaRPr sz="1238"/>
          </a:p>
        </p:txBody>
      </p:sp>
      <p:sp>
        <p:nvSpPr>
          <p:cNvPr id="1262" name="Google Shape;1262;p34"/>
          <p:cNvSpPr txBox="1"/>
          <p:nvPr/>
        </p:nvSpPr>
        <p:spPr>
          <a:xfrm>
            <a:off x="11394288" y="2507456"/>
            <a:ext cx="450135" cy="43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로컬</a:t>
            </a:r>
            <a:endParaRPr sz="1238"/>
          </a:p>
        </p:txBody>
      </p:sp>
      <p:cxnSp>
        <p:nvCxnSpPr>
          <p:cNvPr id="1263" name="Google Shape;1263;p34"/>
          <p:cNvCxnSpPr/>
          <p:nvPr/>
        </p:nvCxnSpPr>
        <p:spPr>
          <a:xfrm>
            <a:off x="6442803" y="6185388"/>
            <a:ext cx="5401620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264" name="Google Shape;1264;p34"/>
          <p:cNvCxnSpPr/>
          <p:nvPr/>
        </p:nvCxnSpPr>
        <p:spPr>
          <a:xfrm>
            <a:off x="6442803" y="9495692"/>
            <a:ext cx="5401620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265" name="Google Shape;1265;p34"/>
          <p:cNvCxnSpPr/>
          <p:nvPr/>
        </p:nvCxnSpPr>
        <p:spPr>
          <a:xfrm>
            <a:off x="11844423" y="1266092"/>
            <a:ext cx="0" cy="8236195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266" name="Google Shape;1266;p34"/>
          <p:cNvSpPr txBox="1"/>
          <p:nvPr/>
        </p:nvSpPr>
        <p:spPr>
          <a:xfrm>
            <a:off x="8647929" y="5886999"/>
            <a:ext cx="1010124" cy="43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프로세스 내역</a:t>
            </a:r>
            <a:endParaRPr sz="1238"/>
          </a:p>
        </p:txBody>
      </p:sp>
      <p:sp>
        <p:nvSpPr>
          <p:cNvPr id="1267" name="Google Shape;1267;p34"/>
          <p:cNvSpPr txBox="1"/>
          <p:nvPr/>
        </p:nvSpPr>
        <p:spPr>
          <a:xfrm rot="10800000" flipH="1">
            <a:off x="6249888" y="9746274"/>
            <a:ext cx="5787450" cy="227501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268" name="Google Shape;1268;p34"/>
          <p:cNvSpPr txBox="1"/>
          <p:nvPr/>
        </p:nvSpPr>
        <p:spPr>
          <a:xfrm rot="10800000" flipH="1">
            <a:off x="6249888" y="300038"/>
            <a:ext cx="5787450" cy="227501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269" name="Google Shape;1269;p34"/>
          <p:cNvSpPr txBox="1"/>
          <p:nvPr/>
        </p:nvSpPr>
        <p:spPr>
          <a:xfrm>
            <a:off x="9850968" y="9686925"/>
            <a:ext cx="2057760" cy="2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chemeClr val="lt1"/>
              </a:buClr>
              <a:buSzPts val="1100"/>
            </a:pPr>
            <a:r>
              <a:rPr lang="en" sz="1238" b="1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rPr>
              <a:t>프로세스 정의서(+명세서)</a:t>
            </a:r>
            <a:endParaRPr sz="1238"/>
          </a:p>
        </p:txBody>
      </p:sp>
      <p:sp>
        <p:nvSpPr>
          <p:cNvPr id="1270" name="Google Shape;1270;p34"/>
          <p:cNvSpPr txBox="1"/>
          <p:nvPr/>
        </p:nvSpPr>
        <p:spPr>
          <a:xfrm>
            <a:off x="7578873" y="1332035"/>
            <a:ext cx="1221750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컨텐츠 삭제</a:t>
            </a:r>
            <a:endParaRPr sz="1238"/>
          </a:p>
        </p:txBody>
      </p:sp>
      <p:sp>
        <p:nvSpPr>
          <p:cNvPr id="1271" name="Google Shape;1271;p34"/>
          <p:cNvSpPr txBox="1"/>
          <p:nvPr/>
        </p:nvSpPr>
        <p:spPr>
          <a:xfrm>
            <a:off x="7589264" y="1706257"/>
            <a:ext cx="1221750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2.3.1</a:t>
            </a:r>
            <a:endParaRPr sz="1238"/>
          </a:p>
        </p:txBody>
      </p:sp>
      <p:sp>
        <p:nvSpPr>
          <p:cNvPr id="1272" name="Google Shape;1272;p34"/>
          <p:cNvSpPr txBox="1"/>
          <p:nvPr/>
        </p:nvSpPr>
        <p:spPr>
          <a:xfrm>
            <a:off x="7554742" y="2037659"/>
            <a:ext cx="3858300" cy="395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컨텐츠 관리자에 의해 특정 컨텐츠가 삭제되는 과정으로, 삭제 전 최종 확인 및 연관된 데이터를 모두 삭제 처리함</a:t>
            </a:r>
            <a:endParaRPr sz="1013"/>
          </a:p>
        </p:txBody>
      </p:sp>
      <p:sp>
        <p:nvSpPr>
          <p:cNvPr id="1273" name="Google Shape;1273;p34"/>
          <p:cNvSpPr txBox="1"/>
          <p:nvPr/>
        </p:nvSpPr>
        <p:spPr>
          <a:xfrm>
            <a:off x="8856709" y="3056412"/>
            <a:ext cx="1469813" cy="568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삭제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완료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메시지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,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삭제된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컨텐츠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ID,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삭제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로그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기록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(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컨텐츠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ID,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관리자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ID,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삭제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시간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)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1274" name="Google Shape;1274;p34"/>
          <p:cNvSpPr txBox="1"/>
          <p:nvPr/>
        </p:nvSpPr>
        <p:spPr>
          <a:xfrm>
            <a:off x="7535988" y="4826977"/>
            <a:ext cx="3922763" cy="702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900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수행 평균 빈도수: 평균적으로 일주일에 5회</a:t>
            </a:r>
            <a:endParaRPr sz="900"/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최대 빈도수: 하루 최대  20회</a:t>
            </a:r>
            <a:endParaRPr sz="900"/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관련 엔터티별 접근 빈도: 컨텐츠 데이터, 리뷰 데이터 각 1회,</a:t>
            </a:r>
            <a:endParaRPr sz="900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계약 데이터 1회, 구독 데이터 1회</a:t>
            </a:r>
            <a:endParaRPr sz="900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1275" name="Google Shape;1275;p34"/>
          <p:cNvSpPr txBox="1"/>
          <p:nvPr/>
        </p:nvSpPr>
        <p:spPr>
          <a:xfrm>
            <a:off x="6721458" y="6409593"/>
            <a:ext cx="4544100" cy="1792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12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DELETE 컨텐츠 정보</a:t>
            </a:r>
            <a:endParaRPr sz="112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12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-컨텐츠 ID, 삭제 사유</a:t>
            </a:r>
            <a:endParaRPr sz="112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12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DELETE 관련 리뷰, 비디오, 계약, 구독 정보</a:t>
            </a:r>
            <a:endParaRPr sz="112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12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-컨텐츠와 연관된 모든 엔터티 데이터 삭제</a:t>
            </a:r>
            <a:endParaRPr sz="112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12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로그 삭제 기록</a:t>
            </a:r>
            <a:endParaRPr sz="112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12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-컨텐츠 삭제 관련 로그 기록 남김(관리자 ID, 삭제 시간)</a:t>
            </a:r>
            <a:endParaRPr sz="112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grpSp>
        <p:nvGrpSpPr>
          <p:cNvPr id="1276" name="Google Shape;1276;p34"/>
          <p:cNvGrpSpPr/>
          <p:nvPr/>
        </p:nvGrpSpPr>
        <p:grpSpPr>
          <a:xfrm>
            <a:off x="7793208" y="176397"/>
            <a:ext cx="3155069" cy="412140"/>
            <a:chOff x="671" y="759"/>
            <a:chExt cx="1225" cy="250"/>
          </a:xfrm>
        </p:grpSpPr>
        <p:sp>
          <p:nvSpPr>
            <p:cNvPr id="1277" name="Google Shape;1277;p34"/>
            <p:cNvSpPr txBox="1"/>
            <p:nvPr/>
          </p:nvSpPr>
          <p:spPr>
            <a:xfrm>
              <a:off x="745" y="853"/>
              <a:ext cx="1151" cy="156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endParaRPr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1278" name="Google Shape;1278;p34"/>
            <p:cNvSpPr txBox="1"/>
            <p:nvPr/>
          </p:nvSpPr>
          <p:spPr>
            <a:xfrm>
              <a:off x="671" y="759"/>
              <a:ext cx="1150" cy="208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pPr algn="ctr">
                <a:buClr>
                  <a:schemeClr val="lt1"/>
                </a:buClr>
                <a:buSzPts val="1500"/>
              </a:pPr>
              <a:r>
                <a:rPr lang="en" sz="1688" b="1" dirty="0" err="1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프로세서</a:t>
              </a:r>
              <a:r>
                <a:rPr lang="en" sz="1688" b="1" dirty="0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 </a:t>
              </a:r>
              <a:r>
                <a:rPr lang="en" sz="1688" b="1" dirty="0" err="1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정의서</a:t>
              </a:r>
              <a:r>
                <a:rPr lang="en" sz="1688" b="1" dirty="0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(+</a:t>
              </a:r>
              <a:r>
                <a:rPr lang="en" sz="1688" b="1" dirty="0" err="1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명세서</a:t>
              </a:r>
              <a:r>
                <a:rPr lang="en" sz="1688" b="1" dirty="0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)</a:t>
              </a:r>
              <a:endParaRPr sz="1238" dirty="0"/>
            </a:p>
          </p:txBody>
        </p:sp>
      </p:grpSp>
      <p:sp>
        <p:nvSpPr>
          <p:cNvPr id="1279" name="Google Shape;1279;p34"/>
          <p:cNvSpPr txBox="1"/>
          <p:nvPr/>
        </p:nvSpPr>
        <p:spPr>
          <a:xfrm>
            <a:off x="10127970" y="3006970"/>
            <a:ext cx="1286213" cy="141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CONTENTS,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MEMBER(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관리자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확인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),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RELATED_VIDEO,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REVIEW,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CONTRACT(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계약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삭제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),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SUB(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구독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정보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관련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처리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)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1280" name="Google Shape;1280;p34"/>
          <p:cNvSpPr txBox="1"/>
          <p:nvPr/>
        </p:nvSpPr>
        <p:spPr>
          <a:xfrm>
            <a:off x="7514557" y="3006956"/>
            <a:ext cx="1469813" cy="876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컨텐츠 ID,</a:t>
            </a:r>
            <a:endParaRPr sz="900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삭제 요청자정보(관리자 ID),</a:t>
            </a:r>
            <a:endParaRPr sz="900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삭제 사유,</a:t>
            </a:r>
            <a:endParaRPr sz="900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삭제 시간</a:t>
            </a:r>
            <a:endParaRPr sz="900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2" name="Google Shape;1143;p32">
            <a:extLst>
              <a:ext uri="{FF2B5EF4-FFF2-40B4-BE49-F238E27FC236}">
                <a16:creationId xmlns:a16="http://schemas.microsoft.com/office/drawing/2014/main" id="{14EF8BC7-A628-C3F9-44C5-268A58B92B32}"/>
              </a:ext>
            </a:extLst>
          </p:cNvPr>
          <p:cNvSpPr txBox="1"/>
          <p:nvPr/>
        </p:nvSpPr>
        <p:spPr>
          <a:xfrm>
            <a:off x="6538216" y="1333683"/>
            <a:ext cx="1221749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프로세스명</a:t>
            </a:r>
            <a:endParaRPr sz="1238" dirty="0"/>
          </a:p>
        </p:txBody>
      </p:sp>
      <p:sp>
        <p:nvSpPr>
          <p:cNvPr id="3" name="Google Shape;1153;p32">
            <a:extLst>
              <a:ext uri="{FF2B5EF4-FFF2-40B4-BE49-F238E27FC236}">
                <a16:creationId xmlns:a16="http://schemas.microsoft.com/office/drawing/2014/main" id="{5E992D6C-E64F-F1E9-9634-26ECE0A5876C}"/>
              </a:ext>
            </a:extLst>
          </p:cNvPr>
          <p:cNvSpPr txBox="1"/>
          <p:nvPr/>
        </p:nvSpPr>
        <p:spPr>
          <a:xfrm>
            <a:off x="6560008" y="1737579"/>
            <a:ext cx="997989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프로세스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ID</a:t>
            </a:r>
            <a:endParaRPr sz="1238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35"/>
          <p:cNvSpPr txBox="1"/>
          <p:nvPr/>
        </p:nvSpPr>
        <p:spPr>
          <a:xfrm rot="10800000" flipH="1">
            <a:off x="6249888" y="300063"/>
            <a:ext cx="5787450" cy="22747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grpSp>
        <p:nvGrpSpPr>
          <p:cNvPr id="1288" name="Google Shape;1288;p35"/>
          <p:cNvGrpSpPr/>
          <p:nvPr/>
        </p:nvGrpSpPr>
        <p:grpSpPr>
          <a:xfrm>
            <a:off x="7728904" y="232449"/>
            <a:ext cx="2970462" cy="412140"/>
            <a:chOff x="671" y="793"/>
            <a:chExt cx="1274" cy="250"/>
          </a:xfrm>
        </p:grpSpPr>
        <p:sp>
          <p:nvSpPr>
            <p:cNvPr id="1289" name="Google Shape;1289;p35"/>
            <p:cNvSpPr txBox="1"/>
            <p:nvPr/>
          </p:nvSpPr>
          <p:spPr>
            <a:xfrm>
              <a:off x="745" y="887"/>
              <a:ext cx="1200" cy="156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endParaRPr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1290" name="Google Shape;1290;p35"/>
            <p:cNvSpPr txBox="1"/>
            <p:nvPr/>
          </p:nvSpPr>
          <p:spPr>
            <a:xfrm>
              <a:off x="671" y="793"/>
              <a:ext cx="1200" cy="208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pPr algn="ctr">
                <a:buClr>
                  <a:schemeClr val="lt1"/>
                </a:buClr>
                <a:buSzPts val="1500"/>
              </a:pPr>
              <a:r>
                <a:rPr lang="en" sz="1688" b="1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프로세서/엔터티 매트릭스</a:t>
              </a:r>
              <a:endParaRPr sz="1238"/>
            </a:p>
          </p:txBody>
        </p:sp>
      </p:grpSp>
      <p:graphicFrame>
        <p:nvGraphicFramePr>
          <p:cNvPr id="1291" name="Google Shape;1291;p35"/>
          <p:cNvGraphicFramePr/>
          <p:nvPr/>
        </p:nvGraphicFramePr>
        <p:xfrm>
          <a:off x="6697694" y="1734385"/>
          <a:ext cx="4891836" cy="281660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22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29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2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2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71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프로세스</a:t>
                      </a:r>
                      <a:endParaRPr sz="2000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MEMBER(회원)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SUB(구독)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GROUP(그룹)</a:t>
                      </a: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2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회원 가입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C(생성)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C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C</a:t>
                      </a: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1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회원 정보 수정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U(수정)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U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21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회원 탈퇴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D(삭제)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D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53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구독 신청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R(조회)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C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593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구독 상태 변경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U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6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구독 취소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D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92" name="Google Shape;1292;p35"/>
          <p:cNvSpPr txBox="1"/>
          <p:nvPr/>
        </p:nvSpPr>
        <p:spPr>
          <a:xfrm>
            <a:off x="6582353" y="1022034"/>
            <a:ext cx="1953534" cy="40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t" anchorCtr="0">
            <a:noAutofit/>
          </a:bodyPr>
          <a:lstStyle/>
          <a:p>
            <a:pPr marL="514350" indent="-385763">
              <a:buClr>
                <a:schemeClr val="dk2"/>
              </a:buClr>
              <a:buSzPts val="1800"/>
              <a:buAutoNum type="arabicPeriod"/>
            </a:pPr>
            <a:r>
              <a:rPr lang="en" sz="2025" b="1" dirty="0" err="1">
                <a:solidFill>
                  <a:schemeClr val="dk2"/>
                </a:solidFill>
              </a:rPr>
              <a:t>회원관리</a:t>
            </a:r>
            <a:endParaRPr sz="2025" b="1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36"/>
          <p:cNvSpPr txBox="1"/>
          <p:nvPr/>
        </p:nvSpPr>
        <p:spPr>
          <a:xfrm rot="10800000" flipH="1">
            <a:off x="6249888" y="300063"/>
            <a:ext cx="5787450" cy="22747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grpSp>
        <p:nvGrpSpPr>
          <p:cNvPr id="1298" name="Google Shape;1298;p36"/>
          <p:cNvGrpSpPr/>
          <p:nvPr/>
        </p:nvGrpSpPr>
        <p:grpSpPr>
          <a:xfrm>
            <a:off x="7728904" y="232449"/>
            <a:ext cx="2970462" cy="412140"/>
            <a:chOff x="671" y="793"/>
            <a:chExt cx="1274" cy="250"/>
          </a:xfrm>
        </p:grpSpPr>
        <p:sp>
          <p:nvSpPr>
            <p:cNvPr id="1299" name="Google Shape;1299;p36"/>
            <p:cNvSpPr txBox="1"/>
            <p:nvPr/>
          </p:nvSpPr>
          <p:spPr>
            <a:xfrm>
              <a:off x="745" y="887"/>
              <a:ext cx="1200" cy="156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endParaRPr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1300" name="Google Shape;1300;p36"/>
            <p:cNvSpPr txBox="1"/>
            <p:nvPr/>
          </p:nvSpPr>
          <p:spPr>
            <a:xfrm>
              <a:off x="671" y="793"/>
              <a:ext cx="1200" cy="208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pPr algn="ctr">
                <a:buClr>
                  <a:schemeClr val="lt1"/>
                </a:buClr>
                <a:buSzPts val="1500"/>
              </a:pPr>
              <a:r>
                <a:rPr lang="en" sz="1688" b="1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프로세서/엔터티 매트릭스</a:t>
              </a:r>
              <a:endParaRPr sz="1238"/>
            </a:p>
          </p:txBody>
        </p:sp>
      </p:grpSp>
      <p:sp>
        <p:nvSpPr>
          <p:cNvPr id="1301" name="Google Shape;1301;p36"/>
          <p:cNvSpPr txBox="1"/>
          <p:nvPr/>
        </p:nvSpPr>
        <p:spPr>
          <a:xfrm>
            <a:off x="5810828" y="1022034"/>
            <a:ext cx="2496459" cy="40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t" anchorCtr="0">
            <a:noAutofit/>
          </a:bodyPr>
          <a:lstStyle/>
          <a:p>
            <a:pPr marL="514350"/>
            <a:r>
              <a:rPr lang="en" sz="2025" b="1">
                <a:solidFill>
                  <a:schemeClr val="dk2"/>
                </a:solidFill>
              </a:rPr>
              <a:t>2. 컨텐츠 관리</a:t>
            </a:r>
            <a:endParaRPr sz="2025" b="1">
              <a:solidFill>
                <a:schemeClr val="dk2"/>
              </a:solidFill>
            </a:endParaRPr>
          </a:p>
        </p:txBody>
      </p:sp>
      <p:graphicFrame>
        <p:nvGraphicFramePr>
          <p:cNvPr id="1302" name="Google Shape;1302;p36"/>
          <p:cNvGraphicFramePr/>
          <p:nvPr/>
        </p:nvGraphicFramePr>
        <p:xfrm>
          <a:off x="6369700" y="1775559"/>
          <a:ext cx="5596763" cy="236587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327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53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27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47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08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200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프로세스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CONTENTS</a:t>
                      </a:r>
                      <a:endParaRPr sz="11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(컨텐츠)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MOVIE</a:t>
                      </a:r>
                      <a:endParaRPr sz="11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(영화)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SERIES</a:t>
                      </a:r>
                      <a:endParaRPr sz="11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(시리즈)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EPISODE</a:t>
                      </a:r>
                      <a:endParaRPr sz="11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(에피소드)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RELATED_VIDEO</a:t>
                      </a:r>
                      <a:endParaRPr sz="11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(관련동영상)</a:t>
                      </a: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0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컨텐츠 등록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C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C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C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C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C</a:t>
                      </a: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0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컨텐츠 수정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U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U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U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U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U</a:t>
                      </a: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0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컨텐츠 삭제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D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D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D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D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D</a:t>
                      </a: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37"/>
          <p:cNvSpPr txBox="1"/>
          <p:nvPr/>
        </p:nvSpPr>
        <p:spPr>
          <a:xfrm rot="10800000" flipH="1">
            <a:off x="6249888" y="300063"/>
            <a:ext cx="5787450" cy="22747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grpSp>
        <p:nvGrpSpPr>
          <p:cNvPr id="1308" name="Google Shape;1308;p37"/>
          <p:cNvGrpSpPr/>
          <p:nvPr/>
        </p:nvGrpSpPr>
        <p:grpSpPr>
          <a:xfrm>
            <a:off x="7728904" y="232449"/>
            <a:ext cx="2970462" cy="412140"/>
            <a:chOff x="671" y="793"/>
            <a:chExt cx="1274" cy="250"/>
          </a:xfrm>
        </p:grpSpPr>
        <p:sp>
          <p:nvSpPr>
            <p:cNvPr id="1309" name="Google Shape;1309;p37"/>
            <p:cNvSpPr txBox="1"/>
            <p:nvPr/>
          </p:nvSpPr>
          <p:spPr>
            <a:xfrm>
              <a:off x="745" y="887"/>
              <a:ext cx="1200" cy="156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endParaRPr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1310" name="Google Shape;1310;p37"/>
            <p:cNvSpPr txBox="1"/>
            <p:nvPr/>
          </p:nvSpPr>
          <p:spPr>
            <a:xfrm>
              <a:off x="671" y="793"/>
              <a:ext cx="1200" cy="208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pPr algn="ctr">
                <a:buClr>
                  <a:schemeClr val="lt1"/>
                </a:buClr>
                <a:buSzPts val="1500"/>
              </a:pPr>
              <a:r>
                <a:rPr lang="en" sz="1688" b="1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프로세서/엔터티 매트릭스</a:t>
              </a:r>
              <a:endParaRPr sz="1238"/>
            </a:p>
          </p:txBody>
        </p:sp>
      </p:grpSp>
      <p:sp>
        <p:nvSpPr>
          <p:cNvPr id="1311" name="Google Shape;1311;p37"/>
          <p:cNvSpPr txBox="1"/>
          <p:nvPr/>
        </p:nvSpPr>
        <p:spPr>
          <a:xfrm>
            <a:off x="5896553" y="1022034"/>
            <a:ext cx="2119789" cy="40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t" anchorCtr="0">
            <a:noAutofit/>
          </a:bodyPr>
          <a:lstStyle/>
          <a:p>
            <a:pPr marL="514350"/>
            <a:r>
              <a:rPr lang="en" sz="2025" b="1">
                <a:solidFill>
                  <a:schemeClr val="dk2"/>
                </a:solidFill>
              </a:rPr>
              <a:t>3. 리뷰 관리</a:t>
            </a:r>
            <a:endParaRPr sz="2025" b="1">
              <a:solidFill>
                <a:schemeClr val="dk2"/>
              </a:solidFill>
            </a:endParaRPr>
          </a:p>
        </p:txBody>
      </p:sp>
      <p:graphicFrame>
        <p:nvGraphicFramePr>
          <p:cNvPr id="1312" name="Google Shape;1312;p37"/>
          <p:cNvGraphicFramePr/>
          <p:nvPr/>
        </p:nvGraphicFramePr>
        <p:xfrm>
          <a:off x="6484338" y="1754129"/>
          <a:ext cx="5352075" cy="155908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38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7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9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5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886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프로세스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REVIEW(리뷰)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MEMBER(회원)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CONTENTS(컨텐츠)</a:t>
                      </a: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9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리뷰 작성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C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R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R</a:t>
                      </a: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1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리뷰 수정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U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1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리뷰 삭제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D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38"/>
          <p:cNvSpPr txBox="1"/>
          <p:nvPr/>
        </p:nvSpPr>
        <p:spPr>
          <a:xfrm rot="10800000" flipH="1">
            <a:off x="6249888" y="300063"/>
            <a:ext cx="5787450" cy="22747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grpSp>
        <p:nvGrpSpPr>
          <p:cNvPr id="1318" name="Google Shape;1318;p38"/>
          <p:cNvGrpSpPr/>
          <p:nvPr/>
        </p:nvGrpSpPr>
        <p:grpSpPr>
          <a:xfrm>
            <a:off x="7728904" y="232449"/>
            <a:ext cx="2970462" cy="412140"/>
            <a:chOff x="671" y="793"/>
            <a:chExt cx="1274" cy="250"/>
          </a:xfrm>
        </p:grpSpPr>
        <p:sp>
          <p:nvSpPr>
            <p:cNvPr id="1319" name="Google Shape;1319;p38"/>
            <p:cNvSpPr txBox="1"/>
            <p:nvPr/>
          </p:nvSpPr>
          <p:spPr>
            <a:xfrm>
              <a:off x="745" y="887"/>
              <a:ext cx="1200" cy="156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endParaRPr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1320" name="Google Shape;1320;p38"/>
            <p:cNvSpPr txBox="1"/>
            <p:nvPr/>
          </p:nvSpPr>
          <p:spPr>
            <a:xfrm>
              <a:off x="671" y="793"/>
              <a:ext cx="1200" cy="208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pPr algn="ctr">
                <a:buClr>
                  <a:schemeClr val="lt1"/>
                </a:buClr>
                <a:buSzPts val="1500"/>
              </a:pPr>
              <a:r>
                <a:rPr lang="en" sz="1688" b="1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프로세서/엔터티 매트릭스</a:t>
              </a:r>
              <a:endParaRPr sz="1238"/>
            </a:p>
          </p:txBody>
        </p:sp>
      </p:grpSp>
      <p:sp>
        <p:nvSpPr>
          <p:cNvPr id="1321" name="Google Shape;1321;p38"/>
          <p:cNvSpPr txBox="1"/>
          <p:nvPr/>
        </p:nvSpPr>
        <p:spPr>
          <a:xfrm>
            <a:off x="5860185" y="1034829"/>
            <a:ext cx="2564137" cy="227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t" anchorCtr="0">
            <a:noAutofit/>
          </a:bodyPr>
          <a:lstStyle/>
          <a:p>
            <a:pPr marL="514350"/>
            <a:r>
              <a:rPr lang="en" sz="2025" b="1" dirty="0">
                <a:solidFill>
                  <a:schemeClr val="dk2"/>
                </a:solidFill>
              </a:rPr>
              <a:t> 4. </a:t>
            </a:r>
            <a:r>
              <a:rPr lang="en" sz="2025" b="1" dirty="0" err="1">
                <a:solidFill>
                  <a:schemeClr val="dk2"/>
                </a:solidFill>
              </a:rPr>
              <a:t>구독</a:t>
            </a:r>
            <a:r>
              <a:rPr lang="en" sz="2025" b="1" dirty="0">
                <a:solidFill>
                  <a:schemeClr val="dk2"/>
                </a:solidFill>
              </a:rPr>
              <a:t> </a:t>
            </a:r>
            <a:r>
              <a:rPr lang="en" sz="2025" b="1" dirty="0" err="1">
                <a:solidFill>
                  <a:schemeClr val="dk2"/>
                </a:solidFill>
              </a:rPr>
              <a:t>관리</a:t>
            </a:r>
            <a:endParaRPr sz="2025" b="1" dirty="0">
              <a:solidFill>
                <a:schemeClr val="dk2"/>
              </a:solidFill>
            </a:endParaRPr>
          </a:p>
        </p:txBody>
      </p:sp>
      <p:graphicFrame>
        <p:nvGraphicFramePr>
          <p:cNvPr id="1322" name="Google Shape;1322;p38"/>
          <p:cNvGraphicFramePr/>
          <p:nvPr/>
        </p:nvGraphicFramePr>
        <p:xfrm>
          <a:off x="6383876" y="1689835"/>
          <a:ext cx="5419124" cy="217230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54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47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47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47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17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프로세스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SUB(구독)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MEMBER(회원)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GROUP(그룹)</a:t>
                      </a: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06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구독 신청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C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R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R</a:t>
                      </a: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17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구독 상태 변경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U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7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구독 취소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/>
                        <a:t>D</a:t>
                      </a:r>
                      <a:endParaRPr sz="1100" b="1" dirty="0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09183" y="4654503"/>
            <a:ext cx="6869633" cy="2000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주제 및 해당 주제 선정 배경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90868" y="9717040"/>
            <a:ext cx="18869735" cy="120011"/>
            <a:chOff x="0" y="0"/>
            <a:chExt cx="4969807" cy="316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39"/>
          <p:cNvSpPr txBox="1"/>
          <p:nvPr/>
        </p:nvSpPr>
        <p:spPr>
          <a:xfrm rot="10800000" flipH="1">
            <a:off x="6249888" y="300063"/>
            <a:ext cx="5787450" cy="22747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grpSp>
        <p:nvGrpSpPr>
          <p:cNvPr id="1328" name="Google Shape;1328;p39"/>
          <p:cNvGrpSpPr/>
          <p:nvPr/>
        </p:nvGrpSpPr>
        <p:grpSpPr>
          <a:xfrm>
            <a:off x="7728904" y="232449"/>
            <a:ext cx="2970462" cy="412140"/>
            <a:chOff x="671" y="793"/>
            <a:chExt cx="1274" cy="250"/>
          </a:xfrm>
        </p:grpSpPr>
        <p:sp>
          <p:nvSpPr>
            <p:cNvPr id="1329" name="Google Shape;1329;p39"/>
            <p:cNvSpPr txBox="1"/>
            <p:nvPr/>
          </p:nvSpPr>
          <p:spPr>
            <a:xfrm>
              <a:off x="745" y="887"/>
              <a:ext cx="1200" cy="156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endParaRPr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1330" name="Google Shape;1330;p39"/>
            <p:cNvSpPr txBox="1"/>
            <p:nvPr/>
          </p:nvSpPr>
          <p:spPr>
            <a:xfrm>
              <a:off x="671" y="793"/>
              <a:ext cx="1200" cy="208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pPr algn="ctr">
                <a:buClr>
                  <a:schemeClr val="lt1"/>
                </a:buClr>
                <a:buSzPts val="1500"/>
              </a:pPr>
              <a:r>
                <a:rPr lang="en" sz="1688" b="1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프로세서/엔터티 매트릭스</a:t>
              </a:r>
              <a:endParaRPr sz="1238"/>
            </a:p>
          </p:txBody>
        </p:sp>
      </p:grpSp>
      <p:sp>
        <p:nvSpPr>
          <p:cNvPr id="1331" name="Google Shape;1331;p39"/>
          <p:cNvSpPr txBox="1"/>
          <p:nvPr/>
        </p:nvSpPr>
        <p:spPr>
          <a:xfrm>
            <a:off x="5896553" y="1022034"/>
            <a:ext cx="4125234" cy="40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t" anchorCtr="0">
            <a:noAutofit/>
          </a:bodyPr>
          <a:lstStyle/>
          <a:p>
            <a:pPr marL="514350"/>
            <a:r>
              <a:rPr lang="en" sz="2025" b="1" dirty="0">
                <a:solidFill>
                  <a:schemeClr val="dk2"/>
                </a:solidFill>
              </a:rPr>
              <a:t>5. </a:t>
            </a:r>
            <a:r>
              <a:rPr lang="en" sz="2025" b="1" dirty="0" err="1">
                <a:solidFill>
                  <a:schemeClr val="dk2"/>
                </a:solidFill>
              </a:rPr>
              <a:t>영화</a:t>
            </a:r>
            <a:r>
              <a:rPr lang="en" sz="2025" b="1" dirty="0">
                <a:solidFill>
                  <a:schemeClr val="dk2"/>
                </a:solidFill>
              </a:rPr>
              <a:t>/</a:t>
            </a:r>
            <a:r>
              <a:rPr lang="en" sz="2025" b="1" dirty="0" err="1">
                <a:solidFill>
                  <a:schemeClr val="dk2"/>
                </a:solidFill>
              </a:rPr>
              <a:t>시리즈</a:t>
            </a:r>
            <a:r>
              <a:rPr lang="en" sz="2025" b="1" dirty="0">
                <a:solidFill>
                  <a:schemeClr val="dk2"/>
                </a:solidFill>
              </a:rPr>
              <a:t>/</a:t>
            </a:r>
            <a:r>
              <a:rPr lang="en" sz="2025" b="1" dirty="0" err="1">
                <a:solidFill>
                  <a:schemeClr val="dk2"/>
                </a:solidFill>
              </a:rPr>
              <a:t>에피소드</a:t>
            </a:r>
            <a:r>
              <a:rPr lang="en" sz="2025" b="1" dirty="0">
                <a:solidFill>
                  <a:schemeClr val="dk2"/>
                </a:solidFill>
              </a:rPr>
              <a:t> </a:t>
            </a:r>
            <a:r>
              <a:rPr lang="en" sz="2025" b="1" dirty="0" err="1">
                <a:solidFill>
                  <a:schemeClr val="dk2"/>
                </a:solidFill>
              </a:rPr>
              <a:t>관리</a:t>
            </a:r>
            <a:endParaRPr sz="2025" b="1" dirty="0">
              <a:solidFill>
                <a:schemeClr val="dk2"/>
              </a:solidFill>
            </a:endParaRPr>
          </a:p>
        </p:txBody>
      </p:sp>
      <p:graphicFrame>
        <p:nvGraphicFramePr>
          <p:cNvPr id="1332" name="Google Shape;1332;p39"/>
          <p:cNvGraphicFramePr/>
          <p:nvPr/>
        </p:nvGraphicFramePr>
        <p:xfrm>
          <a:off x="6350350" y="1794825"/>
          <a:ext cx="5583366" cy="42862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95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58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05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프로세스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MOVIE(영화)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SERIES(시리즈)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/>
                        <a:t>EPISODE(</a:t>
                      </a:r>
                      <a:r>
                        <a:rPr lang="en" sz="1100" b="1" dirty="0" err="1"/>
                        <a:t>에피소드</a:t>
                      </a:r>
                      <a:r>
                        <a:rPr lang="en" sz="1100" b="1" dirty="0"/>
                        <a:t>)</a:t>
                      </a:r>
                      <a:endParaRPr sz="1100" b="1" dirty="0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영화 등록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C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시리즈 등록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C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C(에피소드 등록)</a:t>
                      </a: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에피소드 등록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C</a:t>
                      </a: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영화 수정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U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시리즈 수정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U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U(에피소드 수정)</a:t>
                      </a: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에피소드 수정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U</a:t>
                      </a: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영화 삭제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D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시리즈 삭제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D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D(에피소드 삭제)</a:t>
                      </a: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에피소드 삭제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/>
                        <a:t>D</a:t>
                      </a:r>
                      <a:endParaRPr sz="1100" b="1" dirty="0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40"/>
          <p:cNvSpPr txBox="1"/>
          <p:nvPr/>
        </p:nvSpPr>
        <p:spPr>
          <a:xfrm rot="10800000" flipH="1">
            <a:off x="6249888" y="300063"/>
            <a:ext cx="5787450" cy="22747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grpSp>
        <p:nvGrpSpPr>
          <p:cNvPr id="1338" name="Google Shape;1338;p40"/>
          <p:cNvGrpSpPr/>
          <p:nvPr/>
        </p:nvGrpSpPr>
        <p:grpSpPr>
          <a:xfrm>
            <a:off x="7728904" y="232449"/>
            <a:ext cx="2970462" cy="412140"/>
            <a:chOff x="671" y="793"/>
            <a:chExt cx="1274" cy="250"/>
          </a:xfrm>
        </p:grpSpPr>
        <p:sp>
          <p:nvSpPr>
            <p:cNvPr id="1339" name="Google Shape;1339;p40"/>
            <p:cNvSpPr txBox="1"/>
            <p:nvPr/>
          </p:nvSpPr>
          <p:spPr>
            <a:xfrm>
              <a:off x="745" y="887"/>
              <a:ext cx="1200" cy="156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endParaRPr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1340" name="Google Shape;1340;p40"/>
            <p:cNvSpPr txBox="1"/>
            <p:nvPr/>
          </p:nvSpPr>
          <p:spPr>
            <a:xfrm>
              <a:off x="671" y="793"/>
              <a:ext cx="1200" cy="208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pPr algn="ctr">
                <a:buClr>
                  <a:schemeClr val="lt1"/>
                </a:buClr>
                <a:buSzPts val="1500"/>
              </a:pPr>
              <a:r>
                <a:rPr lang="en" sz="1688" b="1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프로세서/엔터티 매트릭스</a:t>
              </a:r>
              <a:endParaRPr sz="1238"/>
            </a:p>
          </p:txBody>
        </p:sp>
      </p:grpSp>
      <p:sp>
        <p:nvSpPr>
          <p:cNvPr id="1341" name="Google Shape;1341;p40"/>
          <p:cNvSpPr txBox="1"/>
          <p:nvPr/>
        </p:nvSpPr>
        <p:spPr>
          <a:xfrm>
            <a:off x="5896553" y="1022034"/>
            <a:ext cx="3247446" cy="40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t" anchorCtr="0">
            <a:noAutofit/>
          </a:bodyPr>
          <a:lstStyle/>
          <a:p>
            <a:pPr marL="514350"/>
            <a:r>
              <a:rPr lang="en" sz="2025" b="1" dirty="0">
                <a:solidFill>
                  <a:schemeClr val="dk2"/>
                </a:solidFill>
              </a:rPr>
              <a:t>6. </a:t>
            </a:r>
            <a:r>
              <a:rPr lang="en" sz="2025" b="1" dirty="0" err="1">
                <a:solidFill>
                  <a:schemeClr val="dk2"/>
                </a:solidFill>
              </a:rPr>
              <a:t>감독</a:t>
            </a:r>
            <a:r>
              <a:rPr lang="en" sz="2025" b="1" dirty="0">
                <a:solidFill>
                  <a:schemeClr val="dk2"/>
                </a:solidFill>
              </a:rPr>
              <a:t> </a:t>
            </a:r>
            <a:r>
              <a:rPr lang="en" sz="2025" b="1" dirty="0" err="1">
                <a:solidFill>
                  <a:schemeClr val="dk2"/>
                </a:solidFill>
              </a:rPr>
              <a:t>및</a:t>
            </a:r>
            <a:r>
              <a:rPr lang="en" sz="2025" b="1" dirty="0">
                <a:solidFill>
                  <a:schemeClr val="dk2"/>
                </a:solidFill>
              </a:rPr>
              <a:t> </a:t>
            </a:r>
            <a:r>
              <a:rPr lang="en" sz="2025" b="1" dirty="0" err="1">
                <a:solidFill>
                  <a:schemeClr val="dk2"/>
                </a:solidFill>
              </a:rPr>
              <a:t>배우</a:t>
            </a:r>
            <a:r>
              <a:rPr lang="en" sz="2025" b="1" dirty="0">
                <a:solidFill>
                  <a:schemeClr val="dk2"/>
                </a:solidFill>
              </a:rPr>
              <a:t> </a:t>
            </a:r>
            <a:r>
              <a:rPr lang="en" sz="2025" b="1" dirty="0" err="1">
                <a:solidFill>
                  <a:schemeClr val="dk2"/>
                </a:solidFill>
              </a:rPr>
              <a:t>관리</a:t>
            </a:r>
            <a:endParaRPr sz="2025" b="1" dirty="0">
              <a:solidFill>
                <a:schemeClr val="dk2"/>
              </a:solidFill>
            </a:endParaRPr>
          </a:p>
        </p:txBody>
      </p:sp>
      <p:graphicFrame>
        <p:nvGraphicFramePr>
          <p:cNvPr id="1342" name="Google Shape;1342;p40"/>
          <p:cNvGraphicFramePr/>
          <p:nvPr/>
        </p:nvGraphicFramePr>
        <p:xfrm>
          <a:off x="6316925" y="1925578"/>
          <a:ext cx="5653406" cy="401169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632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4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44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00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프로세스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DIRECTOR(감독)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ACTOR(배우)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CONTENTS_DIRECTOR(컨텐츠 감독)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CONTENTS_ACTOR(컨텐츠 배우)</a:t>
                      </a: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0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감독추가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C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C(컨텐츠와  연결)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0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배우추가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C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C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</a:rPr>
                        <a:t>(컨텐츠와  연결)</a:t>
                      </a: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0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감독 수정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U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U(컨텐츠와의 연결 수정)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0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배우 수정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U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U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</a:rPr>
                        <a:t>(컨텐츠와의 연결 수정)</a:t>
                      </a: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0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감독 삭제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D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D(컨텐츠와의 연결 삭제)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60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배우 삭제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D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D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</a:rPr>
                        <a:t>(컨텐츠와의 연결 삭제)</a:t>
                      </a: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41"/>
          <p:cNvSpPr txBox="1"/>
          <p:nvPr/>
        </p:nvSpPr>
        <p:spPr>
          <a:xfrm rot="10800000" flipH="1">
            <a:off x="6249888" y="214338"/>
            <a:ext cx="5787450" cy="22747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grpSp>
        <p:nvGrpSpPr>
          <p:cNvPr id="1348" name="Google Shape;1348;p41"/>
          <p:cNvGrpSpPr/>
          <p:nvPr/>
        </p:nvGrpSpPr>
        <p:grpSpPr>
          <a:xfrm>
            <a:off x="7728904" y="146724"/>
            <a:ext cx="2970462" cy="412140"/>
            <a:chOff x="671" y="793"/>
            <a:chExt cx="1274" cy="250"/>
          </a:xfrm>
        </p:grpSpPr>
        <p:sp>
          <p:nvSpPr>
            <p:cNvPr id="1349" name="Google Shape;1349;p41"/>
            <p:cNvSpPr txBox="1"/>
            <p:nvPr/>
          </p:nvSpPr>
          <p:spPr>
            <a:xfrm>
              <a:off x="745" y="887"/>
              <a:ext cx="1200" cy="156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endParaRPr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1350" name="Google Shape;1350;p41"/>
            <p:cNvSpPr txBox="1"/>
            <p:nvPr/>
          </p:nvSpPr>
          <p:spPr>
            <a:xfrm>
              <a:off x="671" y="793"/>
              <a:ext cx="1200" cy="208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pPr algn="ctr">
                <a:buClr>
                  <a:schemeClr val="lt1"/>
                </a:buClr>
                <a:buSzPts val="1500"/>
              </a:pPr>
              <a:r>
                <a:rPr lang="en" sz="1688" b="1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프로세서/엔터티 매트릭스</a:t>
              </a:r>
              <a:endParaRPr sz="1238"/>
            </a:p>
          </p:txBody>
        </p:sp>
      </p:grpSp>
      <p:graphicFrame>
        <p:nvGraphicFramePr>
          <p:cNvPr id="1351" name="Google Shape;1351;p41"/>
          <p:cNvGraphicFramePr/>
          <p:nvPr/>
        </p:nvGraphicFramePr>
        <p:xfrm>
          <a:off x="6249888" y="857251"/>
          <a:ext cx="5787451" cy="650855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06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31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31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43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19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27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3519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8598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5956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61718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MEMBER</a:t>
                      </a:r>
                      <a:endParaRPr sz="7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(회원)</a:t>
                      </a:r>
                      <a:endParaRPr sz="700" b="1"/>
                    </a:p>
                  </a:txBody>
                  <a:tcPr marL="102853" marR="102853" marT="102853" marB="10285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CONTENTS</a:t>
                      </a:r>
                      <a:endParaRPr sz="7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(컨텐츠)</a:t>
                      </a:r>
                      <a:endParaRPr sz="700" b="1"/>
                    </a:p>
                  </a:txBody>
                  <a:tcPr marL="102853" marR="102853" marT="102853" marB="10285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REVIEW</a:t>
                      </a:r>
                      <a:endParaRPr sz="7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(리뷰)</a:t>
                      </a:r>
                      <a:endParaRPr sz="700" b="1"/>
                    </a:p>
                  </a:txBody>
                  <a:tcPr marL="102853" marR="102853" marT="102853" marB="10285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SUB</a:t>
                      </a:r>
                      <a:endParaRPr sz="7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(구독)</a:t>
                      </a:r>
                      <a:endParaRPr sz="700" b="1"/>
                    </a:p>
                  </a:txBody>
                  <a:tcPr marL="102853" marR="102853" marT="102853" marB="10285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GROUP</a:t>
                      </a:r>
                      <a:endParaRPr sz="7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(그룹)</a:t>
                      </a:r>
                      <a:endParaRPr sz="700" b="1"/>
                    </a:p>
                  </a:txBody>
                  <a:tcPr marL="102853" marR="102853" marT="102853" marB="10285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MOVIE</a:t>
                      </a:r>
                      <a:endParaRPr sz="7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(영화)</a:t>
                      </a:r>
                      <a:endParaRPr sz="700" b="1"/>
                    </a:p>
                  </a:txBody>
                  <a:tcPr marL="102853" marR="102853" marT="102853" marB="10285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SERIES</a:t>
                      </a:r>
                      <a:endParaRPr sz="7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(시리즈)</a:t>
                      </a:r>
                      <a:endParaRPr sz="700" b="1"/>
                    </a:p>
                  </a:txBody>
                  <a:tcPr marL="102853" marR="102853" marT="102853" marB="10285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EPISODE</a:t>
                      </a:r>
                      <a:endParaRPr sz="7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(에피소드)</a:t>
                      </a:r>
                      <a:endParaRPr sz="700" b="1"/>
                    </a:p>
                  </a:txBody>
                  <a:tcPr marL="102853" marR="102853" marT="102853" marB="10285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DIRECTOR</a:t>
                      </a:r>
                      <a:endParaRPr sz="7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(감독)</a:t>
                      </a:r>
                      <a:endParaRPr sz="700" b="1"/>
                    </a:p>
                  </a:txBody>
                  <a:tcPr marL="102853" marR="102853" marT="102853" marB="10285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ACTOR</a:t>
                      </a:r>
                      <a:endParaRPr sz="7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(배우)</a:t>
                      </a:r>
                      <a:endParaRPr sz="700" b="1"/>
                    </a:p>
                  </a:txBody>
                  <a:tcPr marL="102853" marR="102853" marT="102853" marB="10285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회원가입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C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C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C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4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회원정보수정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U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U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857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회원탈퇴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D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D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D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857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구독신청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C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구독상태변경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U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44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컨텐츠등록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C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C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C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C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144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컨텐츠 수정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U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U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U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U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144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컨텐츠삭제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D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D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D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D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857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리뷰작성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R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C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857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리뷰수정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U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857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리뷰삭제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D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857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감독추가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C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857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배우추가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C</a:t>
                      </a:r>
                      <a:endParaRPr sz="7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857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감독수정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U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857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배우수정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U</a:t>
                      </a:r>
                      <a:endParaRPr sz="7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857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감독삭제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D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0857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배우삭제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D</a:t>
                      </a:r>
                      <a:endParaRPr sz="7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cxnSp>
        <p:nvCxnSpPr>
          <p:cNvPr id="1352" name="Google Shape;1352;p41"/>
          <p:cNvCxnSpPr/>
          <p:nvPr/>
        </p:nvCxnSpPr>
        <p:spPr>
          <a:xfrm>
            <a:off x="6254500" y="863719"/>
            <a:ext cx="609863" cy="61897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3" name="Google Shape;1353;p41"/>
          <p:cNvSpPr txBox="1"/>
          <p:nvPr/>
        </p:nvSpPr>
        <p:spPr>
          <a:xfrm>
            <a:off x="6182641" y="1092038"/>
            <a:ext cx="517388" cy="415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t" anchorCtr="0">
            <a:spAutoFit/>
          </a:bodyPr>
          <a:lstStyle/>
          <a:p>
            <a:r>
              <a:rPr lang="en" sz="675" b="1">
                <a:solidFill>
                  <a:schemeClr val="dk1"/>
                </a:solidFill>
              </a:rPr>
              <a:t>프로세스</a:t>
            </a:r>
            <a:endParaRPr sz="675" b="1">
              <a:solidFill>
                <a:schemeClr val="dk2"/>
              </a:solidFill>
            </a:endParaRPr>
          </a:p>
        </p:txBody>
      </p:sp>
      <p:sp>
        <p:nvSpPr>
          <p:cNvPr id="1354" name="Google Shape;1354;p41"/>
          <p:cNvSpPr txBox="1"/>
          <p:nvPr/>
        </p:nvSpPr>
        <p:spPr>
          <a:xfrm>
            <a:off x="6449097" y="863719"/>
            <a:ext cx="498150" cy="311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t" anchorCtr="0">
            <a:spAutoFit/>
          </a:bodyPr>
          <a:lstStyle/>
          <a:p>
            <a:r>
              <a:rPr lang="en" sz="675" b="1">
                <a:solidFill>
                  <a:schemeClr val="dk1"/>
                </a:solidFill>
              </a:rPr>
              <a:t>엔터티</a:t>
            </a:r>
            <a:endParaRPr sz="675"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2">
            <a:extLst>
              <a:ext uri="{FF2B5EF4-FFF2-40B4-BE49-F238E27FC236}">
                <a16:creationId xmlns:a16="http://schemas.microsoft.com/office/drawing/2014/main" id="{9E64BD27-A630-A8AD-D1D1-7DB245C4DC18}"/>
              </a:ext>
            </a:extLst>
          </p:cNvPr>
          <p:cNvSpPr txBox="1"/>
          <p:nvPr/>
        </p:nvSpPr>
        <p:spPr>
          <a:xfrm>
            <a:off x="5638800" y="4654503"/>
            <a:ext cx="6869633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ko-KR" altLang="en-US" sz="6514" spc="-214" dirty="0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현재 진행 정도</a:t>
            </a:r>
            <a:endParaRPr lang="en-US" sz="6514" spc="-214" dirty="0">
              <a:solidFill>
                <a:srgbClr val="191919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</p:spTree>
    <p:extLst>
      <p:ext uri="{BB962C8B-B14F-4D97-AF65-F5344CB8AC3E}">
        <p14:creationId xmlns:p14="http://schemas.microsoft.com/office/powerpoint/2010/main" val="2491151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800100"/>
            <a:ext cx="17357012" cy="83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477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95300"/>
            <a:ext cx="17571042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473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800100"/>
            <a:ext cx="17669548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8015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0"/>
            <a:ext cx="5715000" cy="95946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1028700"/>
            <a:ext cx="8356452" cy="7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8870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멀티미디어이(가) 표시된 사진&#10;&#10;자동 생성된 설명">
            <a:extLst>
              <a:ext uri="{FF2B5EF4-FFF2-40B4-BE49-F238E27FC236}">
                <a16:creationId xmlns:a16="http://schemas.microsoft.com/office/drawing/2014/main" id="{EA040622-69DA-25ED-7E07-0390FD7E2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095500"/>
            <a:ext cx="7575400" cy="5997192"/>
          </a:xfrm>
          <a:prstGeom prst="rect">
            <a:avLst/>
          </a:prstGeom>
        </p:spPr>
      </p:pic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9F165A5-6189-8C50-AB34-C3D346E85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2041907"/>
            <a:ext cx="7226300" cy="599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412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로고, 디자인이(가) 표시된 사진&#10;&#10;자동 생성된 설명">
            <a:extLst>
              <a:ext uri="{FF2B5EF4-FFF2-40B4-BE49-F238E27FC236}">
                <a16:creationId xmlns:a16="http://schemas.microsoft.com/office/drawing/2014/main" id="{FB1524CD-8083-CA52-DA0C-AB19ED531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525" y="642937"/>
            <a:ext cx="13696950" cy="900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6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4382522" y="2392826"/>
            <a:ext cx="9522957" cy="3561874"/>
            <a:chOff x="0" y="0"/>
            <a:chExt cx="2381309" cy="8906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81309" cy="890682"/>
            </a:xfrm>
            <a:custGeom>
              <a:avLst/>
              <a:gdLst/>
              <a:ahLst/>
              <a:cxnLst/>
              <a:rect l="l" t="t" r="r" b="b"/>
              <a:pathLst>
                <a:path w="2381309" h="890682">
                  <a:moveTo>
                    <a:pt x="0" y="0"/>
                  </a:moveTo>
                  <a:lnTo>
                    <a:pt x="2381309" y="0"/>
                  </a:lnTo>
                  <a:lnTo>
                    <a:pt x="2381309" y="890682"/>
                  </a:lnTo>
                  <a:lnTo>
                    <a:pt x="0" y="890682"/>
                  </a:lnTo>
                  <a:close/>
                </a:path>
              </a:pathLst>
            </a:custGeom>
            <a:blipFill>
              <a:blip r:embed="rId2"/>
              <a:stretch>
                <a:fillRect t="-6813" b="-6813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1215310" y="6435103"/>
            <a:ext cx="7816294" cy="3093257"/>
          </a:xfrm>
          <a:custGeom>
            <a:avLst/>
            <a:gdLst/>
            <a:ahLst/>
            <a:cxnLst/>
            <a:rect l="l" t="t" r="r" b="b"/>
            <a:pathLst>
              <a:path w="7816294" h="3093257">
                <a:moveTo>
                  <a:pt x="0" y="0"/>
                </a:moveTo>
                <a:lnTo>
                  <a:pt x="7816293" y="0"/>
                </a:lnTo>
                <a:lnTo>
                  <a:pt x="7816293" y="3093257"/>
                </a:lnTo>
                <a:lnTo>
                  <a:pt x="0" y="30932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7460002" y="1766081"/>
            <a:ext cx="3367996" cy="602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현재 핫한 넷플릭스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0936" y="935482"/>
            <a:ext cx="7209467" cy="53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54"/>
              </a:lnSpc>
              <a:spcBef>
                <a:spcPct val="0"/>
              </a:spcBef>
            </a:pPr>
            <a:r>
              <a:rPr lang="en-US" sz="3110" spc="-43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주제 및 해당 주제 선정 배경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77400" y="7018562"/>
            <a:ext cx="7550080" cy="1185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ko-KR" altLang="en-US" sz="3600" dirty="0" err="1">
                <a:latin typeface="윤고딕" panose="020B0600000101010101" charset="-127"/>
                <a:ea typeface="윤고딕" panose="020B0600000101010101" charset="-127"/>
              </a:rPr>
              <a:t>넷플릭스</a:t>
            </a:r>
            <a:r>
              <a:rPr lang="ko-KR" altLang="en-US" sz="3600" dirty="0">
                <a:latin typeface="윤고딕" panose="020B0600000101010101" charset="-127"/>
                <a:ea typeface="윤고딕" panose="020B0600000101010101" charset="-127"/>
              </a:rPr>
              <a:t> 증후군이란 말이 생길 정도로</a:t>
            </a:r>
            <a:r>
              <a:rPr lang="en-US" altLang="ko-KR" sz="3600" dirty="0">
                <a:latin typeface="윤고딕" panose="020B0600000101010101" charset="-127"/>
                <a:ea typeface="윤고딕" panose="020B0600000101010101" charset="-127"/>
              </a:rPr>
              <a:t> </a:t>
            </a:r>
            <a:r>
              <a:rPr lang="ko-KR" altLang="en-US" sz="3600" dirty="0">
                <a:latin typeface="윤고딕" panose="020B0600000101010101" charset="-127"/>
                <a:ea typeface="윤고딕" panose="020B0600000101010101" charset="-127"/>
              </a:rPr>
              <a:t>콘텐츠가 쏟아지고 있다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592B4C73-5CEA-29B7-85EA-57FBDE730799}"/>
              </a:ext>
            </a:extLst>
          </p:cNvPr>
          <p:cNvSpPr txBox="1"/>
          <p:nvPr/>
        </p:nvSpPr>
        <p:spPr>
          <a:xfrm>
            <a:off x="3997590" y="800100"/>
            <a:ext cx="10292817" cy="8555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ko-KR" altLang="en-US" sz="4800" spc="-214" dirty="0">
                <a:solidFill>
                  <a:srgbClr val="19191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윤고딕 Bold"/>
                <a:sym typeface="윤고딕 Bold"/>
              </a:rPr>
              <a:t>관리자 메인 페이지</a:t>
            </a:r>
            <a:endParaRPr lang="en-US" altLang="ko-KR" sz="4800" spc="-214" dirty="0">
              <a:solidFill>
                <a:srgbClr val="191919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윤고딕 Bold"/>
              <a:sym typeface="윤고딕 Bold"/>
            </a:endParaRPr>
          </a:p>
        </p:txBody>
      </p:sp>
      <p:pic>
        <p:nvPicPr>
          <p:cNvPr id="5" name="그림 4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7B13C53F-9B22-B0E4-3B92-8FDE2E441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431" y="1943100"/>
            <a:ext cx="6545137" cy="819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5507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소프트웨어, 멀티미디어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AD37931C-E6D5-AFE7-9EB5-143655B88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525" y="1562100"/>
            <a:ext cx="13696950" cy="9001125"/>
          </a:xfrm>
          <a:prstGeom prst="rect">
            <a:avLst/>
          </a:prstGeom>
        </p:spPr>
      </p:pic>
      <p:sp>
        <p:nvSpPr>
          <p:cNvPr id="4" name="TextBox 2">
            <a:extLst>
              <a:ext uri="{FF2B5EF4-FFF2-40B4-BE49-F238E27FC236}">
                <a16:creationId xmlns:a16="http://schemas.microsoft.com/office/drawing/2014/main" id="{3AA984D1-2F1B-25CA-2ADA-9112D72C8900}"/>
              </a:ext>
            </a:extLst>
          </p:cNvPr>
          <p:cNvSpPr txBox="1"/>
          <p:nvPr/>
        </p:nvSpPr>
        <p:spPr>
          <a:xfrm>
            <a:off x="4648200" y="495300"/>
            <a:ext cx="10292817" cy="880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ko-KR" altLang="en-US" sz="4800" spc="-214" dirty="0">
                <a:solidFill>
                  <a:srgbClr val="19191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윤고딕 Bold"/>
                <a:sym typeface="윤고딕 Bold"/>
              </a:rPr>
              <a:t>영화계약 입력 페이지</a:t>
            </a:r>
            <a:endParaRPr lang="en-US" sz="4800" spc="-214" dirty="0">
              <a:solidFill>
                <a:srgbClr val="191919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윤고딕 Bold"/>
              <a:sym typeface="윤고딕 Bold"/>
            </a:endParaRPr>
          </a:p>
        </p:txBody>
      </p:sp>
    </p:spTree>
    <p:extLst>
      <p:ext uri="{BB962C8B-B14F-4D97-AF65-F5344CB8AC3E}">
        <p14:creationId xmlns:p14="http://schemas.microsoft.com/office/powerpoint/2010/main" val="9052246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8283427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11403"/>
            <a:ext cx="18287998" cy="4743219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7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7D542FB0-8B38-62C0-6948-8DDBEC1BF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237" y="642937"/>
            <a:ext cx="13696950" cy="9001125"/>
          </a:xfrm>
          <a:prstGeom prst="rect">
            <a:avLst/>
          </a:prstGeo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E903A0DA-8FA4-0D02-035B-A0407E934D22}"/>
              </a:ext>
            </a:extLst>
          </p:cNvPr>
          <p:cNvSpPr txBox="1"/>
          <p:nvPr/>
        </p:nvSpPr>
        <p:spPr>
          <a:xfrm>
            <a:off x="3995303" y="7165793"/>
            <a:ext cx="10292817" cy="880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ko-KR" altLang="en-US" sz="4800" spc="-214" dirty="0">
                <a:solidFill>
                  <a:srgbClr val="19191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윤고딕 Bold"/>
                <a:sym typeface="윤고딕 Bold"/>
              </a:rPr>
              <a:t>관리자 입력 페이지</a:t>
            </a:r>
            <a:endParaRPr lang="en-US" sz="4800" spc="-214" dirty="0">
              <a:solidFill>
                <a:srgbClr val="191919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윤고딕 Bold"/>
              <a:sym typeface="윤고딕 Bold"/>
            </a:endParaRPr>
          </a:p>
        </p:txBody>
      </p:sp>
    </p:spTree>
    <p:extLst>
      <p:ext uri="{BB962C8B-B14F-4D97-AF65-F5344CB8AC3E}">
        <p14:creationId xmlns:p14="http://schemas.microsoft.com/office/powerpoint/2010/main" val="19637616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09183" y="4654503"/>
            <a:ext cx="6869633" cy="100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질의 응답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90868" y="9717040"/>
            <a:ext cx="18869735" cy="120011"/>
            <a:chOff x="0" y="0"/>
            <a:chExt cx="4969807" cy="316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90868" y="9425579"/>
            <a:ext cx="18869735" cy="120011"/>
            <a:chOff x="0" y="0"/>
            <a:chExt cx="4969807" cy="3160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290868" y="9134117"/>
            <a:ext cx="18869735" cy="120011"/>
            <a:chOff x="0" y="0"/>
            <a:chExt cx="4969807" cy="316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290868" y="8842656"/>
            <a:ext cx="18869735" cy="120011"/>
            <a:chOff x="0" y="0"/>
            <a:chExt cx="4969807" cy="3160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 rot="-126220">
            <a:off x="6866326" y="2078447"/>
            <a:ext cx="4544160" cy="269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050"/>
              </a:lnSpc>
              <a:spcBef>
                <a:spcPct val="0"/>
              </a:spcBef>
            </a:pPr>
            <a:r>
              <a:rPr lang="en-US" sz="15750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Q&amp;A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 rot="-594003">
            <a:off x="5886222" y="3620922"/>
            <a:ext cx="6461515" cy="2735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19"/>
              </a:lnSpc>
              <a:spcBef>
                <a:spcPct val="0"/>
              </a:spcBef>
            </a:pPr>
            <a:r>
              <a:rPr lang="en-US" sz="15942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Thank you!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380936" y="935482"/>
            <a:ext cx="7209467" cy="53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54"/>
              </a:lnSpc>
              <a:spcBef>
                <a:spcPct val="0"/>
              </a:spcBef>
            </a:pPr>
            <a:r>
              <a:rPr lang="en-US" sz="3110" spc="-43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주제 및 해당 주제 선정 배경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753600" y="4552953"/>
            <a:ext cx="7232679" cy="1181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ko-KR" altLang="en-US" sz="3399" dirty="0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적절한 수의 콘텐츠가</a:t>
            </a:r>
            <a:endParaRPr lang="en-US" altLang="ko-KR" sz="3399" dirty="0">
              <a:solidFill>
                <a:srgbClr val="191919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ko-KR" altLang="en-US" sz="3399" dirty="0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필요하다고 느낌</a:t>
            </a:r>
            <a:endParaRPr lang="en-US" sz="3399" dirty="0">
              <a:solidFill>
                <a:srgbClr val="191919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pic>
        <p:nvPicPr>
          <p:cNvPr id="1028" name="Picture 4" descr="선택의 역설', 아마존이 상품 선택을 제한하는 이유 - 데일리트렌드">
            <a:extLst>
              <a:ext uri="{FF2B5EF4-FFF2-40B4-BE49-F238E27FC236}">
                <a16:creationId xmlns:a16="http://schemas.microsoft.com/office/drawing/2014/main" id="{E1101A3F-521C-12C3-884E-B1929124B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457450"/>
            <a:ext cx="85725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8347168" y="2535216"/>
            <a:ext cx="1593664" cy="2124570"/>
            <a:chOff x="0" y="0"/>
            <a:chExt cx="554286" cy="73893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4286" cy="738939"/>
            </a:xfrm>
            <a:custGeom>
              <a:avLst/>
              <a:gdLst/>
              <a:ahLst/>
              <a:cxnLst/>
              <a:rect l="l" t="t" r="r" b="b"/>
              <a:pathLst>
                <a:path w="554286" h="738939">
                  <a:moveTo>
                    <a:pt x="277143" y="738939"/>
                  </a:moveTo>
                  <a:lnTo>
                    <a:pt x="0" y="332539"/>
                  </a:lnTo>
                  <a:lnTo>
                    <a:pt x="203200" y="332539"/>
                  </a:lnTo>
                  <a:lnTo>
                    <a:pt x="203200" y="0"/>
                  </a:lnTo>
                  <a:lnTo>
                    <a:pt x="351086" y="0"/>
                  </a:lnTo>
                  <a:lnTo>
                    <a:pt x="351086" y="332539"/>
                  </a:lnTo>
                  <a:lnTo>
                    <a:pt x="554286" y="332539"/>
                  </a:lnTo>
                  <a:lnTo>
                    <a:pt x="277143" y="738939"/>
                  </a:lnTo>
                  <a:close/>
                </a:path>
              </a:pathLst>
            </a:custGeom>
            <a:solidFill>
              <a:srgbClr val="D8C6A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03200" y="-47625"/>
              <a:ext cx="147886" cy="684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3287817">
            <a:off x="6574822" y="5447985"/>
            <a:ext cx="1421793" cy="1848035"/>
            <a:chOff x="0" y="0"/>
            <a:chExt cx="625331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25331" cy="812800"/>
            </a:xfrm>
            <a:custGeom>
              <a:avLst/>
              <a:gdLst/>
              <a:ahLst/>
              <a:cxnLst/>
              <a:rect l="l" t="t" r="r" b="b"/>
              <a:pathLst>
                <a:path w="625331" h="812800">
                  <a:moveTo>
                    <a:pt x="312665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422131" y="0"/>
                  </a:lnTo>
                  <a:lnTo>
                    <a:pt x="422131" y="406400"/>
                  </a:lnTo>
                  <a:lnTo>
                    <a:pt x="625331" y="406400"/>
                  </a:lnTo>
                  <a:lnTo>
                    <a:pt x="312665" y="812800"/>
                  </a:lnTo>
                  <a:close/>
                </a:path>
              </a:pathLst>
            </a:custGeom>
            <a:solidFill>
              <a:srgbClr val="D8C6A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03200" y="-47625"/>
              <a:ext cx="218931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4495233" y="7647485"/>
            <a:ext cx="1594388" cy="2045068"/>
          </a:xfrm>
          <a:custGeom>
            <a:avLst/>
            <a:gdLst/>
            <a:ahLst/>
            <a:cxnLst/>
            <a:rect l="l" t="t" r="r" b="b"/>
            <a:pathLst>
              <a:path w="1594388" h="2045068">
                <a:moveTo>
                  <a:pt x="0" y="0"/>
                </a:moveTo>
                <a:lnTo>
                  <a:pt x="1594388" y="0"/>
                </a:lnTo>
                <a:lnTo>
                  <a:pt x="1594388" y="2045068"/>
                </a:lnTo>
                <a:lnTo>
                  <a:pt x="0" y="20450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6316861" y="4757605"/>
            <a:ext cx="5654278" cy="57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클릭수</a:t>
            </a:r>
            <a:r>
              <a:rPr lang="en-US" sz="32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en-US" sz="329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별점</a:t>
            </a:r>
            <a:r>
              <a:rPr lang="en-US" sz="32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en-US" sz="329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영상시청시간</a:t>
            </a:r>
            <a:r>
              <a:rPr lang="en-US" sz="32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등...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80936" y="935482"/>
            <a:ext cx="7209467" cy="53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54"/>
              </a:lnSpc>
              <a:spcBef>
                <a:spcPct val="0"/>
              </a:spcBef>
            </a:pPr>
            <a:r>
              <a:rPr lang="en-US" sz="3110" spc="-43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선정 주제와 유사한 기존 제품(서비스) 조사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05400" y="1818252"/>
            <a:ext cx="7679531" cy="5418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동영상의</a:t>
            </a:r>
            <a:r>
              <a:rPr lang="en-US" sz="32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29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선호도를</a:t>
            </a:r>
            <a:r>
              <a:rPr lang="en-US" sz="32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알 수 </a:t>
            </a:r>
            <a:r>
              <a:rPr lang="en-US" sz="329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있는</a:t>
            </a:r>
            <a:r>
              <a:rPr lang="en-US" sz="32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29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분명한</a:t>
            </a:r>
            <a:r>
              <a:rPr lang="en-US" sz="32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29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지표</a:t>
            </a:r>
            <a:endParaRPr lang="en-US" sz="3299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072010" y="6759754"/>
            <a:ext cx="2244852" cy="5418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적은</a:t>
            </a:r>
            <a:r>
              <a:rPr lang="en-US" sz="32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29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선호도</a:t>
            </a:r>
            <a:endParaRPr lang="en-US" sz="3299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249757" y="6912154"/>
            <a:ext cx="2308925" cy="5418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높은 선호도</a:t>
            </a:r>
          </a:p>
        </p:txBody>
      </p:sp>
      <p:grpSp>
        <p:nvGrpSpPr>
          <p:cNvPr id="19" name="Group 19"/>
          <p:cNvGrpSpPr/>
          <p:nvPr/>
        </p:nvGrpSpPr>
        <p:grpSpPr>
          <a:xfrm rot="-3329191">
            <a:off x="10401545" y="5429621"/>
            <a:ext cx="1387499" cy="1848035"/>
            <a:chOff x="0" y="0"/>
            <a:chExt cx="610248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10248" cy="812800"/>
            </a:xfrm>
            <a:custGeom>
              <a:avLst/>
              <a:gdLst/>
              <a:ahLst/>
              <a:cxnLst/>
              <a:rect l="l" t="t" r="r" b="b"/>
              <a:pathLst>
                <a:path w="610248" h="812800">
                  <a:moveTo>
                    <a:pt x="305124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407048" y="0"/>
                  </a:lnTo>
                  <a:lnTo>
                    <a:pt x="407048" y="406400"/>
                  </a:lnTo>
                  <a:lnTo>
                    <a:pt x="610248" y="406400"/>
                  </a:lnTo>
                  <a:lnTo>
                    <a:pt x="305124" y="812800"/>
                  </a:lnTo>
                  <a:close/>
                </a:path>
              </a:pathLst>
            </a:custGeom>
            <a:solidFill>
              <a:srgbClr val="D8C6A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03200" y="-47625"/>
              <a:ext cx="203848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026" name="Picture 2" descr="동영상 - 무료 사람들개 아이콘">
            <a:extLst>
              <a:ext uri="{FF2B5EF4-FFF2-40B4-BE49-F238E27FC236}">
                <a16:creationId xmlns:a16="http://schemas.microsoft.com/office/drawing/2014/main" id="{567139F6-C0C4-5DF0-D6FE-B0227A0A8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9757" y="7475560"/>
            <a:ext cx="2308925" cy="230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495761" y="2810591"/>
            <a:ext cx="8989765" cy="1307611"/>
          </a:xfrm>
          <a:custGeom>
            <a:avLst/>
            <a:gdLst/>
            <a:ahLst/>
            <a:cxnLst/>
            <a:rect l="l" t="t" r="r" b="b"/>
            <a:pathLst>
              <a:path w="8989765" h="1307611">
                <a:moveTo>
                  <a:pt x="0" y="0"/>
                </a:moveTo>
                <a:lnTo>
                  <a:pt x="8989765" y="0"/>
                </a:lnTo>
                <a:lnTo>
                  <a:pt x="8989765" y="1307611"/>
                </a:lnTo>
                <a:lnTo>
                  <a:pt x="0" y="13076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97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0933096" y="2265442"/>
            <a:ext cx="5379097" cy="7285808"/>
          </a:xfrm>
          <a:custGeom>
            <a:avLst/>
            <a:gdLst/>
            <a:ahLst/>
            <a:cxnLst/>
            <a:rect l="l" t="t" r="r" b="b"/>
            <a:pathLst>
              <a:path w="5379097" h="7285808">
                <a:moveTo>
                  <a:pt x="0" y="0"/>
                </a:moveTo>
                <a:lnTo>
                  <a:pt x="5379097" y="0"/>
                </a:lnTo>
                <a:lnTo>
                  <a:pt x="5379097" y="7285808"/>
                </a:lnTo>
                <a:lnTo>
                  <a:pt x="0" y="72858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3907" b="-10954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517211" y="5465698"/>
            <a:ext cx="6553092" cy="3792602"/>
          </a:xfrm>
          <a:custGeom>
            <a:avLst/>
            <a:gdLst/>
            <a:ahLst/>
            <a:cxnLst/>
            <a:rect l="l" t="t" r="r" b="b"/>
            <a:pathLst>
              <a:path w="6553092" h="3792602">
                <a:moveTo>
                  <a:pt x="0" y="0"/>
                </a:moveTo>
                <a:lnTo>
                  <a:pt x="6553092" y="0"/>
                </a:lnTo>
                <a:lnTo>
                  <a:pt x="6553092" y="3792602"/>
                </a:lnTo>
                <a:lnTo>
                  <a:pt x="0" y="37926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410162" y="1979513"/>
            <a:ext cx="7160962" cy="52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2"/>
              </a:lnSpc>
              <a:spcBef>
                <a:spcPct val="0"/>
              </a:spcBef>
            </a:pPr>
            <a:r>
              <a:rPr lang="en-US" sz="3066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넷플릭스는 별점 시스템을 도입하지 않음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0936" y="935482"/>
            <a:ext cx="7209467" cy="53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54"/>
              </a:lnSpc>
              <a:spcBef>
                <a:spcPct val="0"/>
              </a:spcBef>
            </a:pPr>
            <a:r>
              <a:rPr lang="en-US" sz="3110" spc="-43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선정</a:t>
            </a:r>
            <a:r>
              <a:rPr lang="en-US" sz="3110" spc="-43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110" spc="-43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주제와</a:t>
            </a:r>
            <a:r>
              <a:rPr lang="en-US" sz="3110" spc="-43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110" spc="-43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유사한</a:t>
            </a:r>
            <a:r>
              <a:rPr lang="en-US" sz="3110" spc="-43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110" spc="-43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기존</a:t>
            </a:r>
            <a:r>
              <a:rPr lang="en-US" sz="3110" spc="-43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110" spc="-43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제품</a:t>
            </a:r>
            <a:r>
              <a:rPr lang="en-US" sz="3110" spc="-43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(</a:t>
            </a:r>
            <a:r>
              <a:rPr lang="en-US" sz="3110" spc="-43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서비스</a:t>
            </a:r>
            <a:r>
              <a:rPr lang="en-US" sz="3110" spc="-43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) </a:t>
            </a:r>
            <a:r>
              <a:rPr lang="en-US" sz="3110" spc="-43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조사</a:t>
            </a:r>
            <a:endParaRPr lang="en-US" sz="3110" spc="-43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580105" y="971550"/>
            <a:ext cx="6085078" cy="1065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2"/>
              </a:lnSpc>
            </a:pPr>
            <a:r>
              <a:rPr lang="en-US" sz="3066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왓챠피디아를</a:t>
            </a:r>
            <a:r>
              <a:rPr lang="en-US" sz="3066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066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통한</a:t>
            </a:r>
            <a:r>
              <a:rPr lang="en-US" sz="3066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066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타사</a:t>
            </a:r>
            <a:r>
              <a:rPr lang="en-US" sz="3066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066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콘텐츠의</a:t>
            </a:r>
            <a:endParaRPr lang="en-US" sz="3066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ctr">
              <a:lnSpc>
                <a:spcPts val="4292"/>
              </a:lnSpc>
              <a:spcBef>
                <a:spcPct val="0"/>
              </a:spcBef>
            </a:pPr>
            <a:r>
              <a:rPr lang="en-US" sz="3066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별점시스템이</a:t>
            </a:r>
            <a:r>
              <a:rPr lang="en-US" sz="3066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066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있음</a:t>
            </a:r>
            <a:endParaRPr lang="en-US" sz="3066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13276" y="4573754"/>
            <a:ext cx="7160962" cy="522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2"/>
              </a:lnSpc>
              <a:spcBef>
                <a:spcPct val="0"/>
              </a:spcBef>
            </a:pPr>
            <a:r>
              <a:rPr lang="en-US" sz="3066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자사가 가지고 있는 콘텐츠만 별점 제공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E085CF6-A528-0136-A934-32CF6C71ED2F}"/>
              </a:ext>
            </a:extLst>
          </p:cNvPr>
          <p:cNvSpPr/>
          <p:nvPr/>
        </p:nvSpPr>
        <p:spPr>
          <a:xfrm>
            <a:off x="10765144" y="809709"/>
            <a:ext cx="5715000" cy="1388793"/>
          </a:xfrm>
          <a:prstGeom prst="roundRect">
            <a:avLst/>
          </a:prstGeom>
          <a:noFill/>
          <a:ln w="76200">
            <a:solidFill>
              <a:srgbClr val="F66A8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/>
      <p:bldP spid="12" grpId="0"/>
      <p:bldP spid="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3211</Words>
  <Application>Microsoft Macintosh PowerPoint</Application>
  <PresentationFormat>사용자 지정</PresentationFormat>
  <Paragraphs>1173</Paragraphs>
  <Slides>64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80" baseType="lpstr">
      <vt:lpstr>Garet Light</vt:lpstr>
      <vt:lpstr>맑은 고딕</vt:lpstr>
      <vt:lpstr>윤고딕</vt:lpstr>
      <vt:lpstr>Times New Roman</vt:lpstr>
      <vt:lpstr>윤고딕 Bold</vt:lpstr>
      <vt:lpstr>Arial</vt:lpstr>
      <vt:lpstr>Beautifully Delicious Script</vt:lpstr>
      <vt:lpstr>Gill Sans Ultra Bold Condensed</vt:lpstr>
      <vt:lpstr>Dotum</vt:lpstr>
      <vt:lpstr>Glacial Indifference</vt:lpstr>
      <vt:lpstr>Calibri</vt:lpstr>
      <vt:lpstr>Gulim</vt:lpstr>
      <vt:lpstr>Wingdings</vt:lpstr>
      <vt:lpstr>맑은 고딕</vt:lpstr>
      <vt:lpstr>윤고딕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Borcelle</dc:title>
  <dc:creator>EliteBook</dc:creator>
  <cp:lastModifiedBy>노문호</cp:lastModifiedBy>
  <cp:revision>37</cp:revision>
  <dcterms:created xsi:type="dcterms:W3CDTF">2006-08-16T00:00:00Z</dcterms:created>
  <dcterms:modified xsi:type="dcterms:W3CDTF">2024-10-24T11:38:41Z</dcterms:modified>
  <dc:identifier>DAGSPCR9LFg</dc:identifier>
</cp:coreProperties>
</file>